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3"/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307" r:id="rId17"/>
    <p:sldId id="308" r:id="rId18"/>
    <p:sldId id="309" r:id="rId19"/>
    <p:sldId id="310" r:id="rId20"/>
    <p:sldId id="311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5" r:id="rId37"/>
    <p:sldId id="286" r:id="rId38"/>
    <p:sldId id="287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</p:sldIdLst>
  <p:sldSz cx="18288000" cy="10287000"/>
  <p:notesSz cx="6858000" cy="9144000"/>
  <p:embeddedFontLst>
    <p:embeddedFont>
      <p:font typeface="Poppins 1" panose="020B0604020202020204" charset="0"/>
      <p:regular r:id="rId58"/>
    </p:embeddedFont>
    <p:embeddedFont>
      <p:font typeface="Poppins 1 Bold" panose="020B0604020202020204" charset="0"/>
      <p:regular r:id="rId59"/>
    </p:embeddedFont>
    <p:embeddedFont>
      <p:font typeface="Poppins 1 Ultra-Bold" panose="020B0604020202020204" charset="0"/>
      <p:regular r:id="rId60"/>
    </p:embeddedFont>
    <p:embeddedFont>
      <p:font typeface="Poppins 2" panose="020B0604020202020204" charset="0"/>
      <p:regular r:id="rId61"/>
    </p:embeddedFont>
    <p:embeddedFont>
      <p:font typeface="Poppins 2 Bold" panose="020B0604020202020204" charset="0"/>
      <p:regular r:id="rId62"/>
    </p:embeddedFont>
    <p:embeddedFont>
      <p:font typeface="Poppins 2 Italics" panose="020B0604020202020204" charset="0"/>
      <p:regular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4F6F4A-D411-427E-936A-ADDE80897C7F}" vWet="1" dt="2024-10-09T13:43:44.548"/>
    <p1510:client id="{9E48CA4F-E1B4-4467-9604-6FD885F09F14}" v="37" dt="2024-10-09T14:46:32.734"/>
    <p1510:client id="{D4BE9679-EC7B-42F8-B1FA-6BDDAF046986}" v="9" dt="2024-10-09T13:57:24.6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6.fntdata"/><Relationship Id="rId68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1.fntdata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font" Target="fonts/font4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2.fntdata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3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ia Walsh" userId="53adf6a2-303e-498a-81d8-d5793796d61e" providerId="ADAL" clId="{D4BE9679-EC7B-42F8-B1FA-6BDDAF046986}"/>
    <pc:docChg chg="undo custSel addSld delSld modSld addMainMaster modMainMaster">
      <pc:chgData name="Victoria Walsh" userId="53adf6a2-303e-498a-81d8-d5793796d61e" providerId="ADAL" clId="{D4BE9679-EC7B-42F8-B1FA-6BDDAF046986}" dt="2024-10-09T14:03:42.174" v="41" actId="20577"/>
      <pc:docMkLst>
        <pc:docMk/>
      </pc:docMkLst>
      <pc:sldChg chg="modSp mod">
        <pc:chgData name="Victoria Walsh" userId="53adf6a2-303e-498a-81d8-d5793796d61e" providerId="ADAL" clId="{D4BE9679-EC7B-42F8-B1FA-6BDDAF046986}" dt="2024-10-09T13:56:01.803" v="28" actId="14100"/>
        <pc:sldMkLst>
          <pc:docMk/>
          <pc:sldMk cId="0" sldId="258"/>
        </pc:sldMkLst>
        <pc:spChg chg="mod">
          <ac:chgData name="Victoria Walsh" userId="53adf6a2-303e-498a-81d8-d5793796d61e" providerId="ADAL" clId="{D4BE9679-EC7B-42F8-B1FA-6BDDAF046986}" dt="2024-10-09T13:56:01.803" v="28" actId="14100"/>
          <ac:spMkLst>
            <pc:docMk/>
            <pc:sldMk cId="0" sldId="258"/>
            <ac:spMk id="11" creationId="{00000000-0000-0000-0000-000000000000}"/>
          </ac:spMkLst>
        </pc:spChg>
      </pc:sldChg>
      <pc:sldChg chg="del">
        <pc:chgData name="Victoria Walsh" userId="53adf6a2-303e-498a-81d8-d5793796d61e" providerId="ADAL" clId="{D4BE9679-EC7B-42F8-B1FA-6BDDAF046986}" dt="2024-10-09T13:11:48.093" v="17" actId="2696"/>
        <pc:sldMkLst>
          <pc:docMk/>
          <pc:sldMk cId="0" sldId="268"/>
        </pc:sldMkLst>
      </pc:sldChg>
      <pc:sldChg chg="modSp mod">
        <pc:chgData name="Victoria Walsh" userId="53adf6a2-303e-498a-81d8-d5793796d61e" providerId="ADAL" clId="{D4BE9679-EC7B-42F8-B1FA-6BDDAF046986}" dt="2024-10-09T13:57:24.696" v="30" actId="14100"/>
        <pc:sldMkLst>
          <pc:docMk/>
          <pc:sldMk cId="0" sldId="273"/>
        </pc:sldMkLst>
        <pc:spChg chg="mod">
          <ac:chgData name="Victoria Walsh" userId="53adf6a2-303e-498a-81d8-d5793796d61e" providerId="ADAL" clId="{D4BE9679-EC7B-42F8-B1FA-6BDDAF046986}" dt="2024-10-09T13:57:24.696" v="30" actId="14100"/>
          <ac:spMkLst>
            <pc:docMk/>
            <pc:sldMk cId="0" sldId="273"/>
            <ac:spMk id="11" creationId="{00000000-0000-0000-0000-000000000000}"/>
          </ac:spMkLst>
        </pc:spChg>
      </pc:sldChg>
      <pc:sldChg chg="addSp modSp mod modAnim">
        <pc:chgData name="Victoria Walsh" userId="53adf6a2-303e-498a-81d8-d5793796d61e" providerId="ADAL" clId="{D4BE9679-EC7B-42F8-B1FA-6BDDAF046986}" dt="2024-10-09T13:50:46.982" v="26" actId="14100"/>
        <pc:sldMkLst>
          <pc:docMk/>
          <pc:sldMk cId="0" sldId="282"/>
        </pc:sldMkLst>
        <pc:picChg chg="add mod">
          <ac:chgData name="Victoria Walsh" userId="53adf6a2-303e-498a-81d8-d5793796d61e" providerId="ADAL" clId="{D4BE9679-EC7B-42F8-B1FA-6BDDAF046986}" dt="2024-10-09T13:50:46.982" v="26" actId="14100"/>
          <ac:picMkLst>
            <pc:docMk/>
            <pc:sldMk cId="0" sldId="282"/>
            <ac:picMk id="5" creationId="{0E74F450-4991-F1FF-9ED5-6BA2B6353F92}"/>
          </ac:picMkLst>
        </pc:picChg>
      </pc:sldChg>
      <pc:sldChg chg="del">
        <pc:chgData name="Victoria Walsh" userId="53adf6a2-303e-498a-81d8-d5793796d61e" providerId="ADAL" clId="{D4BE9679-EC7B-42F8-B1FA-6BDDAF046986}" dt="2024-10-09T13:24:42.881" v="21" actId="2696"/>
        <pc:sldMkLst>
          <pc:docMk/>
          <pc:sldMk cId="0" sldId="284"/>
        </pc:sldMkLst>
      </pc:sldChg>
      <pc:sldChg chg="modSp mod">
        <pc:chgData name="Victoria Walsh" userId="53adf6a2-303e-498a-81d8-d5793796d61e" providerId="ADAL" clId="{D4BE9679-EC7B-42F8-B1FA-6BDDAF046986}" dt="2024-10-09T13:21:35.816" v="19" actId="20577"/>
        <pc:sldMkLst>
          <pc:docMk/>
          <pc:sldMk cId="0" sldId="287"/>
        </pc:sldMkLst>
        <pc:spChg chg="mod">
          <ac:chgData name="Victoria Walsh" userId="53adf6a2-303e-498a-81d8-d5793796d61e" providerId="ADAL" clId="{D4BE9679-EC7B-42F8-B1FA-6BDDAF046986}" dt="2024-10-09T13:21:35.816" v="19" actId="20577"/>
          <ac:spMkLst>
            <pc:docMk/>
            <pc:sldMk cId="0" sldId="287"/>
            <ac:spMk id="5" creationId="{00000000-0000-0000-0000-000000000000}"/>
          </ac:spMkLst>
        </pc:spChg>
      </pc:sldChg>
      <pc:sldChg chg="del">
        <pc:chgData name="Victoria Walsh" userId="53adf6a2-303e-498a-81d8-d5793796d61e" providerId="ADAL" clId="{D4BE9679-EC7B-42F8-B1FA-6BDDAF046986}" dt="2024-10-09T13:21:43.161" v="20" actId="2696"/>
        <pc:sldMkLst>
          <pc:docMk/>
          <pc:sldMk cId="0" sldId="288"/>
        </pc:sldMkLst>
      </pc:sldChg>
      <pc:sldChg chg="modSp mod">
        <pc:chgData name="Victoria Walsh" userId="53adf6a2-303e-498a-81d8-d5793796d61e" providerId="ADAL" clId="{D4BE9679-EC7B-42F8-B1FA-6BDDAF046986}" dt="2024-10-09T14:03:42.174" v="41" actId="20577"/>
        <pc:sldMkLst>
          <pc:docMk/>
          <pc:sldMk cId="0" sldId="297"/>
        </pc:sldMkLst>
        <pc:spChg chg="mod">
          <ac:chgData name="Victoria Walsh" userId="53adf6a2-303e-498a-81d8-d5793796d61e" providerId="ADAL" clId="{D4BE9679-EC7B-42F8-B1FA-6BDDAF046986}" dt="2024-10-09T14:03:42.174" v="41" actId="20577"/>
          <ac:spMkLst>
            <pc:docMk/>
            <pc:sldMk cId="0" sldId="297"/>
            <ac:spMk id="5" creationId="{00000000-0000-0000-0000-000000000000}"/>
          </ac:spMkLst>
        </pc:spChg>
      </pc:sldChg>
      <pc:sldChg chg="modSp add mod">
        <pc:chgData name="Victoria Walsh" userId="53adf6a2-303e-498a-81d8-d5793796d61e" providerId="ADAL" clId="{D4BE9679-EC7B-42F8-B1FA-6BDDAF046986}" dt="2024-10-09T13:11:24.390" v="16" actId="255"/>
        <pc:sldMkLst>
          <pc:docMk/>
          <pc:sldMk cId="1314802959" sldId="307"/>
        </pc:sldMkLst>
        <pc:spChg chg="mod">
          <ac:chgData name="Victoria Walsh" userId="53adf6a2-303e-498a-81d8-d5793796d61e" providerId="ADAL" clId="{D4BE9679-EC7B-42F8-B1FA-6BDDAF046986}" dt="2024-10-09T13:11:24.390" v="16" actId="255"/>
          <ac:spMkLst>
            <pc:docMk/>
            <pc:sldMk cId="1314802959" sldId="307"/>
            <ac:spMk id="2" creationId="{5E8C105E-6FF5-42B3-BE57-5CE86962B51A}"/>
          </ac:spMkLst>
        </pc:spChg>
        <pc:spChg chg="mod">
          <ac:chgData name="Victoria Walsh" userId="53adf6a2-303e-498a-81d8-d5793796d61e" providerId="ADAL" clId="{D4BE9679-EC7B-42F8-B1FA-6BDDAF046986}" dt="2024-10-09T13:11:18.073" v="15" actId="255"/>
          <ac:spMkLst>
            <pc:docMk/>
            <pc:sldMk cId="1314802959" sldId="307"/>
            <ac:spMk id="3" creationId="{24319ECD-E628-4BC6-8635-9DB5B3C8A75B}"/>
          </ac:spMkLst>
        </pc:spChg>
      </pc:sldChg>
      <pc:sldChg chg="add">
        <pc:chgData name="Victoria Walsh" userId="53adf6a2-303e-498a-81d8-d5793796d61e" providerId="ADAL" clId="{D4BE9679-EC7B-42F8-B1FA-6BDDAF046986}" dt="2024-10-09T13:10:18.138" v="4"/>
        <pc:sldMkLst>
          <pc:docMk/>
          <pc:sldMk cId="2393758672" sldId="308"/>
        </pc:sldMkLst>
      </pc:sldChg>
      <pc:sldChg chg="modSp add mod">
        <pc:chgData name="Victoria Walsh" userId="53adf6a2-303e-498a-81d8-d5793796d61e" providerId="ADAL" clId="{D4BE9679-EC7B-42F8-B1FA-6BDDAF046986}" dt="2024-10-09T13:11:07.754" v="14" actId="255"/>
        <pc:sldMkLst>
          <pc:docMk/>
          <pc:sldMk cId="3198107561" sldId="309"/>
        </pc:sldMkLst>
        <pc:spChg chg="mod">
          <ac:chgData name="Victoria Walsh" userId="53adf6a2-303e-498a-81d8-d5793796d61e" providerId="ADAL" clId="{D4BE9679-EC7B-42F8-B1FA-6BDDAF046986}" dt="2024-10-09T13:11:07.754" v="14" actId="255"/>
          <ac:spMkLst>
            <pc:docMk/>
            <pc:sldMk cId="3198107561" sldId="309"/>
            <ac:spMk id="3" creationId="{8B6BF70A-F70E-6764-0486-A9ED3E47CD05}"/>
          </ac:spMkLst>
        </pc:spChg>
      </pc:sldChg>
      <pc:sldChg chg="add">
        <pc:chgData name="Victoria Walsh" userId="53adf6a2-303e-498a-81d8-d5793796d61e" providerId="ADAL" clId="{D4BE9679-EC7B-42F8-B1FA-6BDDAF046986}" dt="2024-10-09T13:10:22.866" v="9"/>
        <pc:sldMkLst>
          <pc:docMk/>
          <pc:sldMk cId="3595753916" sldId="310"/>
        </pc:sldMkLst>
      </pc:sldChg>
      <pc:sldChg chg="modSp add mod">
        <pc:chgData name="Victoria Walsh" userId="53adf6a2-303e-498a-81d8-d5793796d61e" providerId="ADAL" clId="{D4BE9679-EC7B-42F8-B1FA-6BDDAF046986}" dt="2024-10-09T13:10:57.478" v="13" actId="255"/>
        <pc:sldMkLst>
          <pc:docMk/>
          <pc:sldMk cId="1032678076" sldId="311"/>
        </pc:sldMkLst>
        <pc:spChg chg="mod">
          <ac:chgData name="Victoria Walsh" userId="53adf6a2-303e-498a-81d8-d5793796d61e" providerId="ADAL" clId="{D4BE9679-EC7B-42F8-B1FA-6BDDAF046986}" dt="2024-10-09T13:10:44.764" v="12" actId="20577"/>
          <ac:spMkLst>
            <pc:docMk/>
            <pc:sldMk cId="1032678076" sldId="311"/>
            <ac:spMk id="2" creationId="{9AB44DDB-E576-9793-BD00-47AA105AA596}"/>
          </ac:spMkLst>
        </pc:spChg>
        <pc:spChg chg="mod">
          <ac:chgData name="Victoria Walsh" userId="53adf6a2-303e-498a-81d8-d5793796d61e" providerId="ADAL" clId="{D4BE9679-EC7B-42F8-B1FA-6BDDAF046986}" dt="2024-10-09T13:10:57.478" v="13" actId="255"/>
          <ac:spMkLst>
            <pc:docMk/>
            <pc:sldMk cId="1032678076" sldId="311"/>
            <ac:spMk id="4" creationId="{A5CF463D-9D63-6903-4A75-F643D21934D7}"/>
          </ac:spMkLst>
        </pc:spChg>
      </pc:sldChg>
      <pc:sldMasterChg chg="add addSldLayout">
        <pc:chgData name="Victoria Walsh" userId="53adf6a2-303e-498a-81d8-d5793796d61e" providerId="ADAL" clId="{D4BE9679-EC7B-42F8-B1FA-6BDDAF046986}" dt="2024-10-09T13:10:22.866" v="8" actId="27028"/>
        <pc:sldMasterMkLst>
          <pc:docMk/>
          <pc:sldMasterMk cId="569951513" sldId="2147483648"/>
        </pc:sldMasterMkLst>
        <pc:sldLayoutChg chg="add">
          <pc:chgData name="Victoria Walsh" userId="53adf6a2-303e-498a-81d8-d5793796d61e" providerId="ADAL" clId="{D4BE9679-EC7B-42F8-B1FA-6BDDAF046986}" dt="2024-10-09T13:10:11.724" v="0" actId="27028"/>
          <pc:sldLayoutMkLst>
            <pc:docMk/>
            <pc:sldMasterMk cId="569951513" sldId="2147483648"/>
            <pc:sldLayoutMk cId="1587019436" sldId="2147483649"/>
          </pc:sldLayoutMkLst>
        </pc:sldLayoutChg>
        <pc:sldLayoutChg chg="add">
          <pc:chgData name="Victoria Walsh" userId="53adf6a2-303e-498a-81d8-d5793796d61e" providerId="ADAL" clId="{D4BE9679-EC7B-42F8-B1FA-6BDDAF046986}" dt="2024-10-09T13:10:18.138" v="3" actId="27028"/>
          <pc:sldLayoutMkLst>
            <pc:docMk/>
            <pc:sldMasterMk cId="569951513" sldId="2147483648"/>
            <pc:sldLayoutMk cId="1226305307" sldId="2147483650"/>
          </pc:sldLayoutMkLst>
        </pc:sldLayoutChg>
        <pc:sldLayoutChg chg="add">
          <pc:chgData name="Victoria Walsh" userId="53adf6a2-303e-498a-81d8-d5793796d61e" providerId="ADAL" clId="{D4BE9679-EC7B-42F8-B1FA-6BDDAF046986}" dt="2024-10-09T13:10:22.866" v="8" actId="27028"/>
          <pc:sldLayoutMkLst>
            <pc:docMk/>
            <pc:sldMasterMk cId="569951513" sldId="2147483648"/>
            <pc:sldLayoutMk cId="2983465431" sldId="2147483655"/>
          </pc:sldLayoutMkLst>
        </pc:sldLayoutChg>
      </pc:sldMasterChg>
      <pc:sldMasterChg chg="replId modSldLayout">
        <pc:chgData name="Victoria Walsh" userId="53adf6a2-303e-498a-81d8-d5793796d61e" providerId="ADAL" clId="{D4BE9679-EC7B-42F8-B1FA-6BDDAF046986}" dt="2024-10-09T13:10:22.866" v="8" actId="27028"/>
        <pc:sldMasterMkLst>
          <pc:docMk/>
          <pc:sldMasterMk cId="0" sldId="2147483660"/>
        </pc:sldMasterMkLst>
        <pc:sldLayoutChg chg="replId">
          <pc:chgData name="Victoria Walsh" userId="53adf6a2-303e-498a-81d8-d5793796d61e" providerId="ADAL" clId="{D4BE9679-EC7B-42F8-B1FA-6BDDAF046986}" dt="2024-10-09T13:10:11.724" v="0" actId="27028"/>
          <pc:sldLayoutMkLst>
            <pc:docMk/>
            <pc:sldMasterMk cId="0" sldId="2147483660"/>
            <pc:sldLayoutMk cId="0" sldId="2147483661"/>
          </pc:sldLayoutMkLst>
        </pc:sldLayoutChg>
        <pc:sldLayoutChg chg="replId">
          <pc:chgData name="Victoria Walsh" userId="53adf6a2-303e-498a-81d8-d5793796d61e" providerId="ADAL" clId="{D4BE9679-EC7B-42F8-B1FA-6BDDAF046986}" dt="2024-10-09T13:10:18.138" v="3" actId="27028"/>
          <pc:sldLayoutMkLst>
            <pc:docMk/>
            <pc:sldMasterMk cId="0" sldId="2147483660"/>
            <pc:sldLayoutMk cId="0" sldId="2147483662"/>
          </pc:sldLayoutMkLst>
        </pc:sldLayoutChg>
        <pc:sldLayoutChg chg="replId">
          <pc:chgData name="Victoria Walsh" userId="53adf6a2-303e-498a-81d8-d5793796d61e" providerId="ADAL" clId="{D4BE9679-EC7B-42F8-B1FA-6BDDAF046986}" dt="2024-10-09T13:10:22.866" v="8" actId="27028"/>
          <pc:sldLayoutMkLst>
            <pc:docMk/>
            <pc:sldMasterMk cId="0" sldId="2147483660"/>
            <pc:sldLayoutMk cId="0" sldId="2147483663"/>
          </pc:sldLayoutMkLst>
        </pc:sldLayoutChg>
      </pc:sldMasterChg>
    </pc:docChg>
  </pc:docChgLst>
  <pc:docChgLst>
    <pc:chgData name="Margaret Reilly" userId="522a2c70-9c62-483c-a646-1374803bc16b" providerId="ADAL" clId="{9E48CA4F-E1B4-4467-9604-6FD885F09F14}"/>
    <pc:docChg chg="modSld">
      <pc:chgData name="Margaret Reilly" userId="522a2c70-9c62-483c-a646-1374803bc16b" providerId="ADAL" clId="{9E48CA4F-E1B4-4467-9604-6FD885F09F14}" dt="2024-10-09T14:46:32.734" v="36" actId="6549"/>
      <pc:docMkLst>
        <pc:docMk/>
      </pc:docMkLst>
      <pc:sldChg chg="modSp mod">
        <pc:chgData name="Margaret Reilly" userId="522a2c70-9c62-483c-a646-1374803bc16b" providerId="ADAL" clId="{9E48CA4F-E1B4-4467-9604-6FD885F09F14}" dt="2024-10-09T14:46:32.734" v="36" actId="6549"/>
        <pc:sldMkLst>
          <pc:docMk/>
          <pc:sldMk cId="0" sldId="270"/>
        </pc:sldMkLst>
        <pc:spChg chg="mod">
          <ac:chgData name="Margaret Reilly" userId="522a2c70-9c62-483c-a646-1374803bc16b" providerId="ADAL" clId="{9E48CA4F-E1B4-4467-9604-6FD885F09F14}" dt="2024-10-09T14:46:32.734" v="36" actId="6549"/>
          <ac:spMkLst>
            <pc:docMk/>
            <pc:sldMk cId="0" sldId="270"/>
            <ac:spMk id="9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32B2D2-4B1A-4A13-9C86-1736FAE88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20CE-B244-494D-ACF1-03E448748FA0}" type="datetime1">
              <a:rPr lang="en-GB" smtClean="0"/>
              <a:t>09/10/2024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7047DF-66BB-4983-80C2-D64A276BA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C1297-5D77-4599-9FA9-91BC058A5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0DD5-1EF8-48BF-BC70-8C78D8C541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465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882DD-A79A-4450-B600-EA741951B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F834D-486C-4CDF-8759-B78FC2667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D35EC-1786-4DDA-8A83-C7B393C4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9F82-AF76-4605-B919-6DE644A05521}" type="datetime1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32ECC-DF91-4154-851E-5D5822875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E3072-FA04-47C9-9645-A61032EAA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0DD5-1EF8-48BF-BC70-8C78D8C541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305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4037B-B078-47BD-BCF9-30F562082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9106" y="1683545"/>
            <a:ext cx="16827759" cy="3581400"/>
          </a:xfrm>
        </p:spPr>
        <p:txBody>
          <a:bodyPr anchor="b"/>
          <a:lstStyle>
            <a:lvl1pPr algn="l"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95D8DB-5373-479D-BA90-C1D8DD22A4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106" y="5403057"/>
            <a:ext cx="16827759" cy="2483643"/>
          </a:xfrm>
        </p:spPr>
        <p:txBody>
          <a:bodyPr/>
          <a:lstStyle>
            <a:lvl1pPr marL="0" indent="0" algn="l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27336-9087-441F-B80D-2A9F054F6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50"/>
            </a:lvl1pPr>
          </a:lstStyle>
          <a:p>
            <a:fld id="{3DA628DE-CDFC-48F7-8DA3-3C82BAF5FD74}" type="datetime1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101E8-FCB8-447D-B9EB-4F82AD313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50"/>
            </a:lvl1pPr>
          </a:lstStyle>
          <a:p>
            <a:endParaRPr lang="en-GB" sz="16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16275-AB6B-4235-BA20-D396D4D8D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0"/>
            </a:lvl1pPr>
          </a:lstStyle>
          <a:p>
            <a:fld id="{90B30DD5-1EF8-48BF-BC70-8C78D8C5415C}" type="slidenum">
              <a:rPr lang="en-GB" smtClean="0"/>
              <a:pPr/>
              <a:t>‹#›</a:t>
            </a:fld>
            <a:endParaRPr lang="en-GB" sz="1650"/>
          </a:p>
        </p:txBody>
      </p:sp>
    </p:spTree>
    <p:extLst>
      <p:ext uri="{BB962C8B-B14F-4D97-AF65-F5344CB8AC3E}">
        <p14:creationId xmlns:p14="http://schemas.microsoft.com/office/powerpoint/2010/main" val="1587019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51" r:id="rId3"/>
    <p:sldLayoutId id="2147483652" r:id="rId4"/>
    <p:sldLayoutId id="2147483653" r:id="rId5"/>
    <p:sldLayoutId id="2147483654" r:id="rId6"/>
    <p:sldLayoutId id="2147483663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A22BEC-A535-4E7D-B88B-4DD54EFF3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106" y="547688"/>
            <a:ext cx="16729788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F1221-6903-49A6-9D0B-4565253BE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9106" y="2738438"/>
            <a:ext cx="16729788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646F3-DE79-4D8B-9095-2DDE1872D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9106" y="9534526"/>
            <a:ext cx="4592994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811D5F-0491-4FCD-8ED3-69A982F425AE}" type="datetime1">
              <a:rPr lang="en-GB" smtClean="0"/>
              <a:t>09/10/2024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480F8-A62A-41FA-967A-4D7A1D4E2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2DF14-F026-40E0-B29E-BF5A438FE4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592994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0B30DD5-1EF8-48BF-BC70-8C78D8C5415C}" type="slidenum">
              <a:rPr lang="en-GB" smtClean="0"/>
              <a:pPr/>
              <a:t>‹#›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95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  <p:sldLayoutId id="2147483649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72B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72BC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72BC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72BC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72BC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72BC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image" Target="../media/image8.svg"/><Relationship Id="rId21" Type="http://schemas.openxmlformats.org/officeDocument/2006/relationships/image" Target="../media/image26.png"/><Relationship Id="rId7" Type="http://schemas.openxmlformats.org/officeDocument/2006/relationships/image" Target="../media/image12.sv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sv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Relationship Id="rId22" Type="http://schemas.openxmlformats.org/officeDocument/2006/relationships/image" Target="../media/image2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.png"/><Relationship Id="rId5" Type="http://schemas.openxmlformats.org/officeDocument/2006/relationships/image" Target="../media/image10.sv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.png"/><Relationship Id="rId5" Type="http://schemas.openxmlformats.org/officeDocument/2006/relationships/image" Target="../media/image10.sv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C_C28-I7_k?feature=oembed" TargetMode="Externa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90640" y="889640"/>
            <a:ext cx="9536419" cy="9536419"/>
            <a:chOff x="0" y="0"/>
            <a:chExt cx="12715226" cy="127152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15240" cy="12715240"/>
            </a:xfrm>
            <a:custGeom>
              <a:avLst/>
              <a:gdLst/>
              <a:ahLst/>
              <a:cxnLst/>
              <a:rect l="l" t="t" r="r" b="b"/>
              <a:pathLst>
                <a:path w="12715240" h="12715240">
                  <a:moveTo>
                    <a:pt x="12715240" y="0"/>
                  </a:moveTo>
                  <a:lnTo>
                    <a:pt x="0" y="12715240"/>
                  </a:lnTo>
                  <a:lnTo>
                    <a:pt x="12715240" y="12715240"/>
                  </a:lnTo>
                  <a:close/>
                </a:path>
              </a:pathLst>
            </a:custGeom>
            <a:blipFill>
              <a:blip r:embed="rId2"/>
              <a:stretch>
                <a:fillRect l="-51009" r="-5100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Freeform 4"/>
          <p:cNvSpPr/>
          <p:nvPr/>
        </p:nvSpPr>
        <p:spPr>
          <a:xfrm>
            <a:off x="10366707" y="-927600"/>
            <a:ext cx="9258300" cy="4629150"/>
          </a:xfrm>
          <a:custGeom>
            <a:avLst/>
            <a:gdLst/>
            <a:ahLst/>
            <a:cxnLst/>
            <a:rect l="l" t="t" r="r" b="b"/>
            <a:pathLst>
              <a:path w="9258300" h="4629150">
                <a:moveTo>
                  <a:pt x="0" y="0"/>
                </a:moveTo>
                <a:lnTo>
                  <a:pt x="9258300" y="0"/>
                </a:lnTo>
                <a:lnTo>
                  <a:pt x="9258300" y="4629150"/>
                </a:lnTo>
                <a:lnTo>
                  <a:pt x="0" y="46291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1955783" y="-420546"/>
            <a:ext cx="1743996" cy="1416997"/>
            <a:chOff x="0" y="0"/>
            <a:chExt cx="2325328" cy="18893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25370" cy="1889379"/>
            </a:xfrm>
            <a:custGeom>
              <a:avLst/>
              <a:gdLst/>
              <a:ahLst/>
              <a:cxnLst/>
              <a:rect l="l" t="t" r="r" b="b"/>
              <a:pathLst>
                <a:path w="2325370" h="1889379">
                  <a:moveTo>
                    <a:pt x="0" y="0"/>
                  </a:moveTo>
                  <a:lnTo>
                    <a:pt x="2325370" y="0"/>
                  </a:lnTo>
                  <a:lnTo>
                    <a:pt x="2325370" y="1889379"/>
                  </a:lnTo>
                  <a:lnTo>
                    <a:pt x="0" y="18893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67" r="-165" b="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614475" y="2396109"/>
            <a:ext cx="1584283" cy="1584283"/>
            <a:chOff x="0" y="0"/>
            <a:chExt cx="2112377" cy="21123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12391" cy="2112391"/>
            </a:xfrm>
            <a:custGeom>
              <a:avLst/>
              <a:gdLst/>
              <a:ahLst/>
              <a:cxnLst/>
              <a:rect l="l" t="t" r="r" b="b"/>
              <a:pathLst>
                <a:path w="2112391" h="2112391">
                  <a:moveTo>
                    <a:pt x="0" y="0"/>
                  </a:moveTo>
                  <a:lnTo>
                    <a:pt x="2112391" y="0"/>
                  </a:lnTo>
                  <a:lnTo>
                    <a:pt x="2112391" y="2112391"/>
                  </a:lnTo>
                  <a:lnTo>
                    <a:pt x="0" y="2112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99026" y="1998976"/>
            <a:ext cx="8229010" cy="1981416"/>
            <a:chOff x="0" y="0"/>
            <a:chExt cx="10972013" cy="26418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972038" cy="2641854"/>
            </a:xfrm>
            <a:custGeom>
              <a:avLst/>
              <a:gdLst/>
              <a:ahLst/>
              <a:cxnLst/>
              <a:rect l="l" t="t" r="r" b="b"/>
              <a:pathLst>
                <a:path w="10972038" h="2641854">
                  <a:moveTo>
                    <a:pt x="0" y="0"/>
                  </a:moveTo>
                  <a:lnTo>
                    <a:pt x="10972038" y="0"/>
                  </a:lnTo>
                  <a:lnTo>
                    <a:pt x="10972038" y="2641854"/>
                  </a:lnTo>
                  <a:lnTo>
                    <a:pt x="0" y="2641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81" b="-8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99026" y="4572000"/>
            <a:ext cx="15689172" cy="322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93"/>
              </a:lnSpc>
            </a:pPr>
            <a:r>
              <a:rPr lang="en-US" sz="7962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Public Board Meeting </a:t>
            </a:r>
          </a:p>
          <a:p>
            <a:pPr algn="l">
              <a:lnSpc>
                <a:spcPts val="8193"/>
              </a:lnSpc>
            </a:pPr>
            <a:r>
              <a:rPr lang="en-US" sz="7962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and Annual Conference</a:t>
            </a:r>
          </a:p>
          <a:p>
            <a:pPr algn="l">
              <a:lnSpc>
                <a:spcPts val="8200"/>
              </a:lnSpc>
            </a:pPr>
            <a:r>
              <a:rPr lang="en-US" sz="7962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2024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9026" y="8078286"/>
            <a:ext cx="14584507" cy="2302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0"/>
              </a:lnSpc>
            </a:pPr>
            <a:r>
              <a:rPr lang="en-US" sz="3731" b="1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Thursday 10th October 2024</a:t>
            </a:r>
          </a:p>
          <a:p>
            <a:pPr algn="l">
              <a:lnSpc>
                <a:spcPts val="4790"/>
              </a:lnSpc>
            </a:pPr>
            <a:r>
              <a:rPr lang="en-US" sz="3731" b="1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Worcester Rugby Football Club</a:t>
            </a:r>
          </a:p>
          <a:p>
            <a:pPr algn="l">
              <a:lnSpc>
                <a:spcPts val="4791"/>
              </a:lnSpc>
            </a:pPr>
            <a:endParaRPr lang="en-US" sz="3731" b="1">
              <a:solidFill>
                <a:srgbClr val="FFFFFF"/>
              </a:solidFill>
              <a:latin typeface="Poppins 1 Bold"/>
              <a:ea typeface="Poppins 1 Bold"/>
              <a:cs typeface="Poppins 1 Bold"/>
              <a:sym typeface="Poppins 1 Bold"/>
            </a:endParaRPr>
          </a:p>
          <a:p>
            <a:pPr algn="l">
              <a:lnSpc>
                <a:spcPts val="2997"/>
              </a:lnSpc>
            </a:pPr>
            <a:endParaRPr lang="en-US" sz="3731" b="1">
              <a:solidFill>
                <a:srgbClr val="FFFFFF"/>
              </a:solidFill>
              <a:latin typeface="Poppins 1 Bold"/>
              <a:ea typeface="Poppins 1 Bold"/>
              <a:cs typeface="Poppins 1 Bold"/>
              <a:sym typeface="Poppins 1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485153" y="0"/>
            <a:ext cx="7802847" cy="6757266"/>
            <a:chOff x="0" y="0"/>
            <a:chExt cx="10403796" cy="9009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03840" cy="9009634"/>
            </a:xfrm>
            <a:custGeom>
              <a:avLst/>
              <a:gdLst/>
              <a:ahLst/>
              <a:cxnLst/>
              <a:rect l="l" t="t" r="r" b="b"/>
              <a:pathLst>
                <a:path w="10403840" h="9009634">
                  <a:moveTo>
                    <a:pt x="5201920" y="0"/>
                  </a:moveTo>
                  <a:lnTo>
                    <a:pt x="0" y="0"/>
                  </a:lnTo>
                  <a:lnTo>
                    <a:pt x="2600960" y="4504817"/>
                  </a:lnTo>
                  <a:lnTo>
                    <a:pt x="5201920" y="9009634"/>
                  </a:lnTo>
                  <a:lnTo>
                    <a:pt x="7802880" y="4504817"/>
                  </a:lnTo>
                  <a:lnTo>
                    <a:pt x="10403840" y="0"/>
                  </a:lnTo>
                  <a:close/>
                </a:path>
              </a:pathLst>
            </a:custGeom>
            <a:blipFill>
              <a:blip r:embed="rId4"/>
              <a:stretch>
                <a:fillRect l="-14989" r="-1498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19010" y="489902"/>
            <a:ext cx="3840807" cy="93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What Now?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9010" y="1926806"/>
            <a:ext cx="11206660" cy="7310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spc="54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53 Recommendations grouped around themes: </a:t>
            </a:r>
            <a:r>
              <a:rPr lang="en-US" sz="3200" b="1" spc="54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System Action Plan:</a:t>
            </a:r>
            <a:r>
              <a:rPr lang="en-US" sz="3200" spc="54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 HWW further information</a:t>
            </a:r>
          </a:p>
          <a:p>
            <a:pPr algn="l">
              <a:lnSpc>
                <a:spcPts val="4480"/>
              </a:lnSpc>
            </a:pPr>
            <a:r>
              <a:rPr lang="en-US" sz="3200" spc="54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Role of Primary Care – in care planning, information and support, annual reviews</a:t>
            </a:r>
          </a:p>
          <a:p>
            <a:pPr algn="l">
              <a:lnSpc>
                <a:spcPts val="4480"/>
              </a:lnSpc>
            </a:pPr>
            <a:r>
              <a:rPr lang="en-US" sz="3200" i="1" spc="80">
                <a:solidFill>
                  <a:srgbClr val="FFFFFF"/>
                </a:solidFill>
                <a:latin typeface="Poppins 2 Italics"/>
                <a:ea typeface="Poppins 2 Italics"/>
                <a:cs typeface="Poppins 2 Italics"/>
                <a:sym typeface="Poppins 2 Italics"/>
              </a:rPr>
              <a:t>(Online Dementia Roadmap part of solution but not the answer)</a:t>
            </a:r>
          </a:p>
          <a:p>
            <a:pPr algn="l">
              <a:lnSpc>
                <a:spcPts val="4480"/>
              </a:lnSpc>
            </a:pPr>
            <a:endParaRPr lang="en-US" sz="3200" i="1" spc="80">
              <a:solidFill>
                <a:srgbClr val="FFFFFF"/>
              </a:solidFill>
              <a:latin typeface="Poppins 2 Italics"/>
              <a:ea typeface="Poppins 2 Italics"/>
              <a:cs typeface="Poppins 2 Italics"/>
              <a:sym typeface="Poppins 2 Italics"/>
            </a:endParaRPr>
          </a:p>
          <a:p>
            <a:pPr algn="l">
              <a:lnSpc>
                <a:spcPts val="4480"/>
              </a:lnSpc>
            </a:pPr>
            <a:r>
              <a:rPr lang="en-US" sz="3200" b="1" spc="54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Care Planning</a:t>
            </a:r>
            <a:r>
              <a:rPr lang="en-US" sz="3200" spc="54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 – required across all the diagnostic pathways, including GPs (not only HWHCT)</a:t>
            </a:r>
          </a:p>
          <a:p>
            <a:pPr algn="l">
              <a:lnSpc>
                <a:spcPts val="4480"/>
              </a:lnSpc>
            </a:pPr>
            <a:r>
              <a:rPr lang="en-US" sz="3200" spc="54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Recommissioning of Post Diagnostic Support Service – co-production - mechanism by which Healthwatch Worcestershire can help shape the specification.</a:t>
            </a:r>
          </a:p>
          <a:p>
            <a:pPr algn="l">
              <a:lnSpc>
                <a:spcPts val="4480"/>
              </a:lnSpc>
            </a:pPr>
            <a:endParaRPr lang="en-US" sz="3200" spc="54">
              <a:solidFill>
                <a:srgbClr val="FFFFFF"/>
              </a:solidFill>
              <a:latin typeface="Poppins 2"/>
              <a:ea typeface="Poppins 2"/>
              <a:cs typeface="Poppins 2"/>
              <a:sym typeface="Poppins 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485153" y="0"/>
            <a:ext cx="7802847" cy="6757266"/>
            <a:chOff x="0" y="0"/>
            <a:chExt cx="10403796" cy="9009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03840" cy="9009634"/>
            </a:xfrm>
            <a:custGeom>
              <a:avLst/>
              <a:gdLst/>
              <a:ahLst/>
              <a:cxnLst/>
              <a:rect l="l" t="t" r="r" b="b"/>
              <a:pathLst>
                <a:path w="10403840" h="9009634">
                  <a:moveTo>
                    <a:pt x="5201920" y="0"/>
                  </a:moveTo>
                  <a:lnTo>
                    <a:pt x="0" y="0"/>
                  </a:lnTo>
                  <a:lnTo>
                    <a:pt x="2600960" y="4504817"/>
                  </a:lnTo>
                  <a:lnTo>
                    <a:pt x="5201920" y="9009634"/>
                  </a:lnTo>
                  <a:lnTo>
                    <a:pt x="7802880" y="4504817"/>
                  </a:lnTo>
                  <a:lnTo>
                    <a:pt x="10403840" y="0"/>
                  </a:lnTo>
                  <a:close/>
                </a:path>
              </a:pathLst>
            </a:custGeom>
            <a:blipFill>
              <a:blip r:embed="rId4"/>
              <a:stretch>
                <a:fillRect l="-14989" r="-1498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28662" y="406747"/>
            <a:ext cx="16416000" cy="1704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Integrated Care System’s </a:t>
            </a:r>
          </a:p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Response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8662" y="2545067"/>
            <a:ext cx="12455822" cy="7061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8"/>
              </a:lnSpc>
            </a:pPr>
            <a:r>
              <a:rPr lang="en-US" sz="3998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From:</a:t>
            </a:r>
          </a:p>
          <a:p>
            <a:pPr algn="l">
              <a:lnSpc>
                <a:spcPts val="5598"/>
              </a:lnSpc>
            </a:pPr>
            <a:r>
              <a:rPr lang="en-US" sz="3998" b="1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Dr John Devapriam</a:t>
            </a:r>
            <a:r>
              <a:rPr lang="en-US" sz="3998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, Chief Medical Officer, Herefordshire and Worcestershire Health and Care NHS Trust and Chair of the Integrated Care Board Dementia Programme Board</a:t>
            </a:r>
          </a:p>
          <a:p>
            <a:pPr algn="l">
              <a:lnSpc>
                <a:spcPts val="5598"/>
              </a:lnSpc>
            </a:pPr>
            <a:endParaRPr lang="en-US" sz="3998">
              <a:solidFill>
                <a:srgbClr val="FFFFFF"/>
              </a:solidFill>
              <a:latin typeface="Poppins 1"/>
              <a:ea typeface="Poppins 1"/>
              <a:cs typeface="Poppins 1"/>
              <a:sym typeface="Poppins 1"/>
            </a:endParaRPr>
          </a:p>
          <a:p>
            <a:pPr algn="l">
              <a:lnSpc>
                <a:spcPts val="5598"/>
              </a:lnSpc>
            </a:pPr>
            <a:r>
              <a:rPr lang="en-US" sz="3998" b="1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Richard Keble</a:t>
            </a:r>
            <a:r>
              <a:rPr lang="en-US" sz="3998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, Programme Director for Mental Health, Learning Difficulties and Autism, NHS Herefordshire and Worcestershire</a:t>
            </a:r>
          </a:p>
          <a:p>
            <a:pPr algn="l">
              <a:lnSpc>
                <a:spcPts val="5598"/>
              </a:lnSpc>
            </a:pPr>
            <a:endParaRPr lang="en-US" sz="3998">
              <a:solidFill>
                <a:srgbClr val="FFFFFF"/>
              </a:solidFill>
              <a:latin typeface="Poppins 1"/>
              <a:ea typeface="Poppins 1"/>
              <a:cs typeface="Poppins 1"/>
              <a:sym typeface="Poppins 1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9951918" y="0"/>
            <a:ext cx="8336082" cy="7219047"/>
            <a:chOff x="0" y="0"/>
            <a:chExt cx="11114776" cy="96253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14786" cy="9625457"/>
            </a:xfrm>
            <a:custGeom>
              <a:avLst/>
              <a:gdLst/>
              <a:ahLst/>
              <a:cxnLst/>
              <a:rect l="l" t="t" r="r" b="b"/>
              <a:pathLst>
                <a:path w="11114786" h="9625457">
                  <a:moveTo>
                    <a:pt x="5557393" y="0"/>
                  </a:moveTo>
                  <a:lnTo>
                    <a:pt x="0" y="0"/>
                  </a:lnTo>
                  <a:lnTo>
                    <a:pt x="2778633" y="4812665"/>
                  </a:lnTo>
                  <a:lnTo>
                    <a:pt x="5557393" y="9625457"/>
                  </a:lnTo>
                  <a:lnTo>
                    <a:pt x="8336026" y="4812665"/>
                  </a:lnTo>
                  <a:lnTo>
                    <a:pt x="11114786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24458" y="439614"/>
            <a:ext cx="16416000" cy="1704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Item 4</a:t>
            </a:r>
          </a:p>
          <a:p>
            <a:pPr algn="l">
              <a:lnSpc>
                <a:spcPts val="6598"/>
              </a:lnSpc>
            </a:pPr>
            <a:endParaRPr lang="en-US" sz="5498" b="1" spc="27">
              <a:solidFill>
                <a:srgbClr val="FFFFFF"/>
              </a:solidFill>
              <a:latin typeface="Poppins 1 Bold"/>
              <a:ea typeface="Poppins 1 Bold"/>
              <a:cs typeface="Poppins 1 Bold"/>
              <a:sym typeface="Poppins 1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9804460" y="0"/>
            <a:ext cx="8630998" cy="7474444"/>
            <a:chOff x="0" y="0"/>
            <a:chExt cx="11507997" cy="99659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507978" cy="9965944"/>
            </a:xfrm>
            <a:custGeom>
              <a:avLst/>
              <a:gdLst/>
              <a:ahLst/>
              <a:cxnLst/>
              <a:rect l="l" t="t" r="r" b="b"/>
              <a:pathLst>
                <a:path w="11507978" h="9965944">
                  <a:moveTo>
                    <a:pt x="5753989" y="0"/>
                  </a:moveTo>
                  <a:lnTo>
                    <a:pt x="0" y="0"/>
                  </a:lnTo>
                  <a:lnTo>
                    <a:pt x="2877058" y="4982972"/>
                  </a:lnTo>
                  <a:lnTo>
                    <a:pt x="5753989" y="9965944"/>
                  </a:lnTo>
                  <a:lnTo>
                    <a:pt x="8631047" y="4982972"/>
                  </a:lnTo>
                  <a:lnTo>
                    <a:pt x="11507978" y="0"/>
                  </a:lnTo>
                  <a:close/>
                </a:path>
              </a:pathLst>
            </a:custGeom>
            <a:blipFill>
              <a:blip r:embed="rId4"/>
              <a:stretch>
                <a:fillRect l="-14990" r="-1499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24458" y="1389969"/>
            <a:ext cx="10573538" cy="2533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Adult Attention Deficit Hyperactivity Disorder (ADHD) service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4458" y="4360623"/>
            <a:ext cx="9990318" cy="201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Introduced by </a:t>
            </a:r>
            <a:r>
              <a:rPr lang="en-US" sz="3799" b="1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Simon Adams</a:t>
            </a:r>
          </a:p>
          <a:p>
            <a:pPr algn="l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Managing Director</a:t>
            </a:r>
          </a:p>
          <a:p>
            <a:pPr algn="l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Healthwatch Worcestershire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5834" y="6547067"/>
            <a:ext cx="12769796" cy="335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Guest Speaker:</a:t>
            </a:r>
          </a:p>
          <a:p>
            <a:pPr algn="l">
              <a:lnSpc>
                <a:spcPts val="5319"/>
              </a:lnSpc>
            </a:pPr>
            <a:r>
              <a:rPr lang="en-US" sz="3799" b="1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Richard Keble</a:t>
            </a:r>
          </a:p>
          <a:p>
            <a:pPr algn="l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Programme Director for Mental Health, Learning Difficulties and Autism</a:t>
            </a:r>
          </a:p>
          <a:p>
            <a:pPr algn="l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NHS Herefordshire and Worcestershire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C105E-6FF5-42B3-BE57-5CE86962B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534" y="4643601"/>
            <a:ext cx="17018000" cy="3581400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/>
              <a:t>Adult ADHD – Herefordshire &amp; Worcestershire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319ECD-E628-4BC6-8635-9DB5B3C8A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534" y="8363114"/>
            <a:ext cx="17018000" cy="659076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/>
              <a:t>Richard Keble, Programme Director, Mental Health, Learning Disability and Autism,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4141F-595F-498C-B969-4406023F6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574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861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722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009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296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0B30DD5-1EF8-48BF-BC70-8C78D8C5415C}" type="slidenum">
              <a:rPr lang="en-GB" smtClean="0"/>
              <a:pPr/>
              <a:t>13</a:t>
            </a:fld>
            <a:endParaRPr lang="en-GB" sz="1650"/>
          </a:p>
        </p:txBody>
      </p:sp>
    </p:spTree>
    <p:extLst>
      <p:ext uri="{BB962C8B-B14F-4D97-AF65-F5344CB8AC3E}">
        <p14:creationId xmlns:p14="http://schemas.microsoft.com/office/powerpoint/2010/main" val="1314802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C6B44-BA01-3703-EF11-6AA84BF3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Attention-Deficit and Hyperactivity Disorder (ADHD)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0DEF9-68C6-60E8-24D6-D3303F1E1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574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861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722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009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296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0B30DD5-1EF8-48BF-BC70-8C78D8C5415C}" type="slidenum">
              <a:rPr lang="en-GB" smtClean="0"/>
              <a:t>14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B14326A-7946-D31E-7222-0201F0706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…. is a life-long neurological condition which affects people’s behaviour.  Without effective treatment and symptom management, adults can have difficulty in day to day living, including maintaining employment and relationships – these in turn can have an impact on mental health.  Understanding, recognition and treatment of ADHD has grown over the last decade, and in particular since the COVID pandemic. </a:t>
            </a:r>
            <a:endParaRPr lang="en-GB" sz="4800"/>
          </a:p>
        </p:txBody>
      </p:sp>
    </p:spTree>
    <p:extLst>
      <p:ext uri="{BB962C8B-B14F-4D97-AF65-F5344CB8AC3E}">
        <p14:creationId xmlns:p14="http://schemas.microsoft.com/office/powerpoint/2010/main" val="2393758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BD856-A15E-B455-1DBC-5EBF7E380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Local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BF70A-F70E-6764-0486-A9ED3E47C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/>
              <a:t>Trust gave notice for adult ADHD service effective from 31 July 2024</a:t>
            </a:r>
          </a:p>
          <a:p>
            <a:r>
              <a:rPr lang="en-GB" sz="4400"/>
              <a:t>Based on estimated national prevalence data, circa 17,000 adults in H&amp;W have ADHD</a:t>
            </a:r>
          </a:p>
          <a:p>
            <a:r>
              <a:rPr lang="en-GB" sz="4400"/>
              <a:t>Waiting list is over 3000 people in </a:t>
            </a:r>
            <a:r>
              <a:rPr lang="en-GB" sz="4400" err="1"/>
              <a:t>Worcs</a:t>
            </a:r>
            <a:endParaRPr lang="en-GB" sz="4400"/>
          </a:p>
          <a:p>
            <a:r>
              <a:rPr lang="en-GB" sz="4400"/>
              <a:t>Referral rate is at least 100 per month</a:t>
            </a:r>
          </a:p>
          <a:p>
            <a:r>
              <a:rPr lang="en-GB" sz="4400"/>
              <a:t>Right to Choose has expanded rapidly with variable offer and quality</a:t>
            </a:r>
          </a:p>
          <a:p>
            <a:r>
              <a:rPr lang="en-GB" sz="4400"/>
              <a:t>Working group including ICB, GPs, Trust managers, pharmacists, psychiatrists in place for last 12 months, informed by regional and national insights and patient feedback via complaints / representations.</a:t>
            </a:r>
          </a:p>
        </p:txBody>
      </p:sp>
    </p:spTree>
    <p:extLst>
      <p:ext uri="{BB962C8B-B14F-4D97-AF65-F5344CB8AC3E}">
        <p14:creationId xmlns:p14="http://schemas.microsoft.com/office/powerpoint/2010/main" val="3198107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C73F79-DD6B-901B-9FBA-A3806FF96026}"/>
              </a:ext>
            </a:extLst>
          </p:cNvPr>
          <p:cNvSpPr/>
          <p:nvPr/>
        </p:nvSpPr>
        <p:spPr>
          <a:xfrm>
            <a:off x="331922" y="239032"/>
            <a:ext cx="8145345" cy="5401406"/>
          </a:xfrm>
          <a:prstGeom prst="rect">
            <a:avLst/>
          </a:prstGeom>
          <a:solidFill>
            <a:srgbClr val="FFC000">
              <a:alpha val="3000"/>
            </a:srgbClr>
          </a:solidFill>
          <a:ln w="635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405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BA26110-8FD0-2201-74E3-0E358720C664}"/>
              </a:ext>
            </a:extLst>
          </p:cNvPr>
          <p:cNvSpPr/>
          <p:nvPr/>
        </p:nvSpPr>
        <p:spPr>
          <a:xfrm>
            <a:off x="320456" y="5769064"/>
            <a:ext cx="8145345" cy="4294670"/>
          </a:xfrm>
          <a:prstGeom prst="rect">
            <a:avLst/>
          </a:prstGeom>
          <a:solidFill>
            <a:srgbClr val="00B050">
              <a:alpha val="3000"/>
            </a:srgbClr>
          </a:solidFill>
          <a:ln w="635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405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F34F2D8-EB18-8565-DC16-FD7DDAE14E88}"/>
              </a:ext>
            </a:extLst>
          </p:cNvPr>
          <p:cNvSpPr/>
          <p:nvPr/>
        </p:nvSpPr>
        <p:spPr>
          <a:xfrm>
            <a:off x="8682975" y="3598160"/>
            <a:ext cx="8381391" cy="6465573"/>
          </a:xfrm>
          <a:prstGeom prst="rect">
            <a:avLst/>
          </a:prstGeom>
          <a:solidFill>
            <a:schemeClr val="accent1">
              <a:alpha val="5000"/>
            </a:schemeClr>
          </a:solidFill>
          <a:ln w="635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405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2FD57F-34AA-9B7D-A0A5-22F80999F792}"/>
              </a:ext>
            </a:extLst>
          </p:cNvPr>
          <p:cNvSpPr/>
          <p:nvPr/>
        </p:nvSpPr>
        <p:spPr>
          <a:xfrm>
            <a:off x="3043265" y="450982"/>
            <a:ext cx="3498573" cy="84327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>
                <a:solidFill>
                  <a:schemeClr val="tx1"/>
                </a:solidFill>
              </a:rPr>
              <a:t>Patient referral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2D1A363-72E5-CB67-C67C-88DA08F089F1}"/>
              </a:ext>
            </a:extLst>
          </p:cNvPr>
          <p:cNvSpPr/>
          <p:nvPr/>
        </p:nvSpPr>
        <p:spPr>
          <a:xfrm>
            <a:off x="708617" y="3562934"/>
            <a:ext cx="2080991" cy="160241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>
                <a:solidFill>
                  <a:schemeClr val="tx1"/>
                </a:solidFill>
              </a:rPr>
              <a:t>Reviews for MH support and refers 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58E0C9F-7A91-3A2E-F4CB-00F586CD8E0E}"/>
              </a:ext>
            </a:extLst>
          </p:cNvPr>
          <p:cNvSpPr/>
          <p:nvPr/>
        </p:nvSpPr>
        <p:spPr>
          <a:xfrm>
            <a:off x="9395078" y="3806472"/>
            <a:ext cx="3498573" cy="106425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>
                <a:solidFill>
                  <a:schemeClr val="tx1"/>
                </a:solidFill>
              </a:rPr>
              <a:t>Diagnostic assessment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1C3B56-47F8-085D-555C-D7EAC7EE75BB}"/>
              </a:ext>
            </a:extLst>
          </p:cNvPr>
          <p:cNvSpPr/>
          <p:nvPr/>
        </p:nvSpPr>
        <p:spPr>
          <a:xfrm>
            <a:off x="9395078" y="5580849"/>
            <a:ext cx="3498573" cy="106425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>
                <a:solidFill>
                  <a:schemeClr val="tx1"/>
                </a:solidFill>
              </a:rPr>
              <a:t>Treatment planning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2E0D1E-3F3C-5F7A-C679-E69DDCC3862C}"/>
              </a:ext>
            </a:extLst>
          </p:cNvPr>
          <p:cNvSpPr/>
          <p:nvPr/>
        </p:nvSpPr>
        <p:spPr>
          <a:xfrm>
            <a:off x="9395078" y="7168278"/>
            <a:ext cx="1815653" cy="106425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>
                <a:solidFill>
                  <a:schemeClr val="tx1"/>
                </a:solidFill>
              </a:rPr>
              <a:t>Medication Titration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18329C5-6843-C718-AB51-C5431D9A7150}"/>
              </a:ext>
            </a:extLst>
          </p:cNvPr>
          <p:cNvSpPr/>
          <p:nvPr/>
        </p:nvSpPr>
        <p:spPr>
          <a:xfrm>
            <a:off x="12045997" y="7168278"/>
            <a:ext cx="2090351" cy="106425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>
                <a:solidFill>
                  <a:schemeClr val="tx1"/>
                </a:solidFill>
              </a:rPr>
              <a:t>Time-limited Psychoeducation</a:t>
            </a:r>
            <a:r>
              <a:rPr lang="en-GB" sz="405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3B3441F-D140-9EF1-362E-CD58F3F8D290}"/>
              </a:ext>
            </a:extLst>
          </p:cNvPr>
          <p:cNvSpPr/>
          <p:nvPr/>
        </p:nvSpPr>
        <p:spPr>
          <a:xfrm>
            <a:off x="3473190" y="7126075"/>
            <a:ext cx="3498573" cy="115164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>
                <a:solidFill>
                  <a:schemeClr val="tx1"/>
                </a:solidFill>
              </a:rPr>
              <a:t>Treatment maintenance / prescribing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9EF0061-567C-7A6D-673F-4211A5D2AA50}"/>
              </a:ext>
            </a:extLst>
          </p:cNvPr>
          <p:cNvSpPr/>
          <p:nvPr/>
        </p:nvSpPr>
        <p:spPr>
          <a:xfrm>
            <a:off x="3463788" y="8699121"/>
            <a:ext cx="3498573" cy="106425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>
                <a:solidFill>
                  <a:schemeClr val="tx1"/>
                </a:solidFill>
              </a:rPr>
              <a:t>Review and follow up</a:t>
            </a:r>
          </a:p>
        </p:txBody>
      </p:sp>
      <p:sp>
        <p:nvSpPr>
          <p:cNvPr id="16" name="Flowchart: Decision 15">
            <a:extLst>
              <a:ext uri="{FF2B5EF4-FFF2-40B4-BE49-F238E27FC236}">
                <a16:creationId xmlns:a16="http://schemas.microsoft.com/office/drawing/2014/main" id="{A6FC97A8-77A0-56FB-9716-A4CEE02C259D}"/>
              </a:ext>
            </a:extLst>
          </p:cNvPr>
          <p:cNvSpPr/>
          <p:nvPr/>
        </p:nvSpPr>
        <p:spPr>
          <a:xfrm>
            <a:off x="3304506" y="3651191"/>
            <a:ext cx="3017520" cy="1387197"/>
          </a:xfrm>
          <a:prstGeom prst="flowChartDecision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>
                <a:solidFill>
                  <a:schemeClr val="tx1"/>
                </a:solidFill>
              </a:rPr>
              <a:t>diagnostic assessment threshold</a:t>
            </a:r>
          </a:p>
        </p:txBody>
      </p:sp>
      <p:sp>
        <p:nvSpPr>
          <p:cNvPr id="17" name="Plus Sign 16">
            <a:extLst>
              <a:ext uri="{FF2B5EF4-FFF2-40B4-BE49-F238E27FC236}">
                <a16:creationId xmlns:a16="http://schemas.microsoft.com/office/drawing/2014/main" id="{919D7E1F-9432-D117-EEF6-5F42235DAC70}"/>
              </a:ext>
            </a:extLst>
          </p:cNvPr>
          <p:cNvSpPr/>
          <p:nvPr/>
        </p:nvSpPr>
        <p:spPr>
          <a:xfrm flipH="1" flipV="1">
            <a:off x="11350642" y="7382927"/>
            <a:ext cx="554834" cy="499320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4050"/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2EB77C91-7CF7-F46C-05AA-BB2140F1065E}"/>
              </a:ext>
            </a:extLst>
          </p:cNvPr>
          <p:cNvCxnSpPr>
            <a:stCxn id="16" idx="3"/>
            <a:endCxn id="7" idx="1"/>
          </p:cNvCxnSpPr>
          <p:nvPr/>
        </p:nvCxnSpPr>
        <p:spPr>
          <a:xfrm flipV="1">
            <a:off x="6322027" y="4338597"/>
            <a:ext cx="3073052" cy="6192"/>
          </a:xfrm>
          <a:prstGeom prst="bentConnector3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87154C2D-49EC-065D-5341-DB811C5E2C3C}"/>
              </a:ext>
            </a:extLst>
          </p:cNvPr>
          <p:cNvCxnSpPr>
            <a:cxnSpLocks/>
            <a:stCxn id="16" idx="1"/>
            <a:endCxn id="6" idx="3"/>
          </p:cNvCxnSpPr>
          <p:nvPr/>
        </p:nvCxnSpPr>
        <p:spPr>
          <a:xfrm rot="10800000" flipV="1">
            <a:off x="2789607" y="4344788"/>
            <a:ext cx="514899" cy="19352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B3659414-3E11-6255-2BF7-791AADC0ACB6}"/>
              </a:ext>
            </a:extLst>
          </p:cNvPr>
          <p:cNvCxnSpPr>
            <a:stCxn id="7" idx="2"/>
            <a:endCxn id="8" idx="0"/>
          </p:cNvCxnSpPr>
          <p:nvPr/>
        </p:nvCxnSpPr>
        <p:spPr>
          <a:xfrm rot="5400000">
            <a:off x="10789301" y="5225786"/>
            <a:ext cx="710127" cy="19050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1DFC6BB8-50B9-3BEF-6584-C91C7E1FB398}"/>
              </a:ext>
            </a:extLst>
          </p:cNvPr>
          <p:cNvCxnSpPr>
            <a:stCxn id="8" idx="2"/>
            <a:endCxn id="9" idx="0"/>
          </p:cNvCxnSpPr>
          <p:nvPr/>
        </p:nvCxnSpPr>
        <p:spPr>
          <a:xfrm rot="5400000">
            <a:off x="10462046" y="6485960"/>
            <a:ext cx="523179" cy="841460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9914130A-F325-0992-58C4-CE76C197D99D}"/>
              </a:ext>
            </a:extLst>
          </p:cNvPr>
          <p:cNvCxnSpPr>
            <a:stCxn id="9" idx="1"/>
            <a:endCxn id="11" idx="3"/>
          </p:cNvCxnSpPr>
          <p:nvPr/>
        </p:nvCxnSpPr>
        <p:spPr>
          <a:xfrm rot="10800000" flipV="1">
            <a:off x="6971765" y="7700403"/>
            <a:ext cx="2423315" cy="1494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17500C3C-BF0B-DB44-6E10-172E316AC831}"/>
              </a:ext>
            </a:extLst>
          </p:cNvPr>
          <p:cNvCxnSpPr>
            <a:stCxn id="11" idx="2"/>
            <a:endCxn id="12" idx="0"/>
          </p:cNvCxnSpPr>
          <p:nvPr/>
        </p:nvCxnSpPr>
        <p:spPr>
          <a:xfrm rot="5400000">
            <a:off x="5007076" y="8483718"/>
            <a:ext cx="421403" cy="9402"/>
          </a:xfrm>
          <a:prstGeom prst="bentConnector3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5A7CEDFB-AB6E-F3B6-1700-7C45B72800E6}"/>
              </a:ext>
            </a:extLst>
          </p:cNvPr>
          <p:cNvCxnSpPr>
            <a:stCxn id="12" idx="1"/>
            <a:endCxn id="11" idx="1"/>
          </p:cNvCxnSpPr>
          <p:nvPr/>
        </p:nvCxnSpPr>
        <p:spPr>
          <a:xfrm rot="10800000" flipH="1">
            <a:off x="3463788" y="7701897"/>
            <a:ext cx="9402" cy="1529349"/>
          </a:xfrm>
          <a:prstGeom prst="curvedConnector3">
            <a:avLst>
              <a:gd name="adj1" fmla="val -9482451"/>
            </a:avLst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B806809-E2F5-5C95-9B6C-F2ABC974E67C}"/>
              </a:ext>
            </a:extLst>
          </p:cNvPr>
          <p:cNvSpPr txBox="1"/>
          <p:nvPr/>
        </p:nvSpPr>
        <p:spPr>
          <a:xfrm>
            <a:off x="1362532" y="5828908"/>
            <a:ext cx="6325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/>
              <a:t>Enhanced Primary Care Hub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6D69F28-A57F-EB83-158B-D31566B37A7B}"/>
              </a:ext>
            </a:extLst>
          </p:cNvPr>
          <p:cNvSpPr txBox="1"/>
          <p:nvPr/>
        </p:nvSpPr>
        <p:spPr>
          <a:xfrm>
            <a:off x="13605753" y="3649663"/>
            <a:ext cx="3498573" cy="1800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/>
              <a:t>Accredited Right to Choose  Providers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12901C3-640E-8866-ED63-9344A665F7B7}"/>
              </a:ext>
            </a:extLst>
          </p:cNvPr>
          <p:cNvSpPr txBox="1"/>
          <p:nvPr/>
        </p:nvSpPr>
        <p:spPr>
          <a:xfrm>
            <a:off x="6928982" y="4508248"/>
            <a:ext cx="10815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>
                <a:solidFill>
                  <a:srgbClr val="00B050"/>
                </a:solidFill>
              </a:rPr>
              <a:t>MET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EEA5AE5-1DC0-15E7-453E-FD5B5A4AC8F8}"/>
              </a:ext>
            </a:extLst>
          </p:cNvPr>
          <p:cNvSpPr txBox="1"/>
          <p:nvPr/>
        </p:nvSpPr>
        <p:spPr>
          <a:xfrm>
            <a:off x="2882701" y="4664941"/>
            <a:ext cx="1359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>
                <a:solidFill>
                  <a:srgbClr val="FF0000"/>
                </a:solidFill>
              </a:rPr>
              <a:t>NOT MET</a:t>
            </a:r>
          </a:p>
        </p:txBody>
      </p:sp>
      <p:sp>
        <p:nvSpPr>
          <p:cNvPr id="49" name="Rectangle: Diagonal Corners Rounded 48">
            <a:extLst>
              <a:ext uri="{FF2B5EF4-FFF2-40B4-BE49-F238E27FC236}">
                <a16:creationId xmlns:a16="http://schemas.microsoft.com/office/drawing/2014/main" id="{71900CCF-71EA-B56E-8B5D-56FAD1CAF5C2}"/>
              </a:ext>
            </a:extLst>
          </p:cNvPr>
          <p:cNvSpPr/>
          <p:nvPr/>
        </p:nvSpPr>
        <p:spPr>
          <a:xfrm>
            <a:off x="8629440" y="957561"/>
            <a:ext cx="8572467" cy="2316786"/>
          </a:xfrm>
          <a:prstGeom prst="round2DiagRect">
            <a:avLst/>
          </a:prstGeom>
          <a:noFill/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 b="1">
                <a:solidFill>
                  <a:schemeClr val="tx1"/>
                </a:solidFill>
              </a:rPr>
              <a:t>Assumptions</a:t>
            </a:r>
            <a:r>
              <a:rPr lang="en-GB" sz="2100">
                <a:solidFill>
                  <a:schemeClr val="tx1"/>
                </a:solidFill>
              </a:rPr>
              <a:t>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2100">
                <a:solidFill>
                  <a:schemeClr val="tx1"/>
                </a:solidFill>
              </a:rPr>
              <a:t>GP tool to identify whether patient may have ADHD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2100">
                <a:solidFill>
                  <a:schemeClr val="tx1"/>
                </a:solidFill>
              </a:rPr>
              <a:t>Diagnostic assessment and follow-up is NICE compliant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2100">
                <a:solidFill>
                  <a:schemeClr val="tx1"/>
                </a:solidFill>
              </a:rPr>
              <a:t>Investment in Primary Care to deliver review capacity and capability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2100">
                <a:solidFill>
                  <a:schemeClr val="tx1"/>
                </a:solidFill>
              </a:rPr>
              <a:t>Shared Care agreement with accredited providers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3CF4E6F-BE15-A5DA-4210-4104370D3159}"/>
              </a:ext>
            </a:extLst>
          </p:cNvPr>
          <p:cNvSpPr txBox="1"/>
          <p:nvPr/>
        </p:nvSpPr>
        <p:spPr>
          <a:xfrm>
            <a:off x="8682976" y="134695"/>
            <a:ext cx="9487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/>
              <a:t>Adult ADHD Pathway for H&amp;W ICS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440A244-19C5-BF67-EC04-63D04D44F79A}"/>
              </a:ext>
            </a:extLst>
          </p:cNvPr>
          <p:cNvSpPr/>
          <p:nvPr/>
        </p:nvSpPr>
        <p:spPr>
          <a:xfrm>
            <a:off x="1622281" y="1718000"/>
            <a:ext cx="6325073" cy="1105625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>
                <a:solidFill>
                  <a:schemeClr val="tx1"/>
                </a:solidFill>
              </a:rPr>
              <a:t>Under development: Screening / triage tool deployed to identify likelihood of person being severely affected by ADHD</a:t>
            </a:r>
          </a:p>
        </p:txBody>
      </p:sp>
      <p:sp>
        <p:nvSpPr>
          <p:cNvPr id="71" name="Arrow: Right 70">
            <a:extLst>
              <a:ext uri="{FF2B5EF4-FFF2-40B4-BE49-F238E27FC236}">
                <a16:creationId xmlns:a16="http://schemas.microsoft.com/office/drawing/2014/main" id="{4900E05E-AE2D-ED2F-A64B-2A77BB6FD028}"/>
              </a:ext>
            </a:extLst>
          </p:cNvPr>
          <p:cNvSpPr/>
          <p:nvPr/>
        </p:nvSpPr>
        <p:spPr>
          <a:xfrm>
            <a:off x="340805" y="7150567"/>
            <a:ext cx="2062184" cy="2503955"/>
          </a:xfrm>
          <a:prstGeom prst="rightArrow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50">
                <a:solidFill>
                  <a:schemeClr val="tx1"/>
                </a:solidFill>
              </a:rPr>
              <a:t>Young people in transition / adults from out of area</a:t>
            </a:r>
            <a:endParaRPr lang="en-GB" sz="1650"/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086360FB-974E-0797-660C-33576EEAF62C}"/>
              </a:ext>
            </a:extLst>
          </p:cNvPr>
          <p:cNvCxnSpPr>
            <a:cxnSpLocks/>
            <a:stCxn id="4" idx="2"/>
            <a:endCxn id="15" idx="0"/>
          </p:cNvCxnSpPr>
          <p:nvPr/>
        </p:nvCxnSpPr>
        <p:spPr>
          <a:xfrm rot="5400000">
            <a:off x="4576812" y="1502261"/>
            <a:ext cx="423744" cy="7734"/>
          </a:xfrm>
          <a:prstGeom prst="bentConnector3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B14DF143-07E9-6D9B-4CBD-CBB462249385}"/>
              </a:ext>
            </a:extLst>
          </p:cNvPr>
          <p:cNvCxnSpPr>
            <a:cxnSpLocks/>
            <a:stCxn id="15" idx="2"/>
            <a:endCxn id="16" idx="0"/>
          </p:cNvCxnSpPr>
          <p:nvPr/>
        </p:nvCxnSpPr>
        <p:spPr>
          <a:xfrm rot="16200000" flipH="1">
            <a:off x="4385260" y="3223182"/>
            <a:ext cx="827567" cy="28449"/>
          </a:xfrm>
          <a:prstGeom prst="bentConnector3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967E99D-F0D2-8227-869E-8684D31B1AD4}"/>
              </a:ext>
            </a:extLst>
          </p:cNvPr>
          <p:cNvSpPr txBox="1"/>
          <p:nvPr/>
        </p:nvSpPr>
        <p:spPr>
          <a:xfrm>
            <a:off x="581784" y="355442"/>
            <a:ext cx="2080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/>
              <a:t>GPs</a:t>
            </a:r>
          </a:p>
        </p:txBody>
      </p:sp>
    </p:spTree>
    <p:extLst>
      <p:ext uri="{BB962C8B-B14F-4D97-AF65-F5344CB8AC3E}">
        <p14:creationId xmlns:p14="http://schemas.microsoft.com/office/powerpoint/2010/main" val="3595753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C25993-5326-680E-B2AD-6DAE6922C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Where are we now: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CF463D-9D63-6903-4A75-F643D2193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/>
              <a:t>Trust has retained responsibility for all adults they were reviewing until 31 March 2025</a:t>
            </a:r>
          </a:p>
          <a:p>
            <a:r>
              <a:rPr lang="en-GB" sz="4400"/>
              <a:t>Finalising a list of accredited Right to Choose Providers for assessment, and where appropriate, medication initiation and titration</a:t>
            </a:r>
          </a:p>
          <a:p>
            <a:r>
              <a:rPr lang="en-GB" sz="4400"/>
              <a:t>ICB has agreed to commission medication reviews from the  Worcestershire GP Federation Vertis Health – we are aiming for this to start in the New Year</a:t>
            </a:r>
          </a:p>
          <a:p>
            <a:r>
              <a:rPr lang="en-GB" sz="4400"/>
              <a:t>ICB has started conversations with an independent provider to address the waiting list.</a:t>
            </a:r>
          </a:p>
          <a:p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B44DDB-E576-9793-BD00-47AA105AA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574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861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35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722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009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29600" algn="l" defTabSz="2057400" rtl="0" eaLnBrk="1" latinLnBrk="0" hangingPunct="1"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678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9951918" y="0"/>
            <a:ext cx="8336082" cy="7219047"/>
            <a:chOff x="0" y="0"/>
            <a:chExt cx="11114776" cy="96253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14786" cy="9625457"/>
            </a:xfrm>
            <a:custGeom>
              <a:avLst/>
              <a:gdLst/>
              <a:ahLst/>
              <a:cxnLst/>
              <a:rect l="l" t="t" r="r" b="b"/>
              <a:pathLst>
                <a:path w="11114786" h="9625457">
                  <a:moveTo>
                    <a:pt x="5557393" y="0"/>
                  </a:moveTo>
                  <a:lnTo>
                    <a:pt x="0" y="0"/>
                  </a:lnTo>
                  <a:lnTo>
                    <a:pt x="2778633" y="4812665"/>
                  </a:lnTo>
                  <a:lnTo>
                    <a:pt x="5557393" y="9625457"/>
                  </a:lnTo>
                  <a:lnTo>
                    <a:pt x="8336026" y="4812665"/>
                  </a:lnTo>
                  <a:lnTo>
                    <a:pt x="11114786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24458" y="439614"/>
            <a:ext cx="16416000" cy="1704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Item 5</a:t>
            </a:r>
          </a:p>
          <a:p>
            <a:pPr algn="l">
              <a:lnSpc>
                <a:spcPts val="6598"/>
              </a:lnSpc>
            </a:pPr>
            <a:endParaRPr lang="en-US" sz="5498" b="1" spc="27">
              <a:solidFill>
                <a:srgbClr val="FFFFFF"/>
              </a:solidFill>
              <a:latin typeface="Poppins 1 Bold"/>
              <a:ea typeface="Poppins 1 Bold"/>
              <a:cs typeface="Poppins 1 Bold"/>
              <a:sym typeface="Poppins 1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9804460" y="0"/>
            <a:ext cx="8630998" cy="7474444"/>
            <a:chOff x="0" y="0"/>
            <a:chExt cx="11507997" cy="99659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507978" cy="9965944"/>
            </a:xfrm>
            <a:custGeom>
              <a:avLst/>
              <a:gdLst/>
              <a:ahLst/>
              <a:cxnLst/>
              <a:rect l="l" t="t" r="r" b="b"/>
              <a:pathLst>
                <a:path w="11507978" h="9965944">
                  <a:moveTo>
                    <a:pt x="5753989" y="0"/>
                  </a:moveTo>
                  <a:lnTo>
                    <a:pt x="0" y="0"/>
                  </a:lnTo>
                  <a:lnTo>
                    <a:pt x="2877058" y="4982972"/>
                  </a:lnTo>
                  <a:lnTo>
                    <a:pt x="5753989" y="9965944"/>
                  </a:lnTo>
                  <a:lnTo>
                    <a:pt x="8631047" y="4982972"/>
                  </a:lnTo>
                  <a:lnTo>
                    <a:pt x="11507978" y="0"/>
                  </a:lnTo>
                  <a:close/>
                </a:path>
              </a:pathLst>
            </a:custGeom>
            <a:blipFill>
              <a:blip r:embed="rId4"/>
              <a:stretch>
                <a:fillRect l="-32085" r="-3208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10879" y="1836479"/>
            <a:ext cx="11295115" cy="2533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Sensory Impairment -</a:t>
            </a:r>
          </a:p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ICB Governance</a:t>
            </a:r>
          </a:p>
          <a:p>
            <a:pPr algn="l">
              <a:lnSpc>
                <a:spcPts val="6598"/>
              </a:lnSpc>
            </a:pPr>
            <a:endParaRPr lang="en-US" sz="5498" b="1" spc="27">
              <a:solidFill>
                <a:srgbClr val="FFFFFF"/>
              </a:solidFill>
              <a:latin typeface="Poppins 1 Bold"/>
              <a:ea typeface="Poppins 1 Bold"/>
              <a:cs typeface="Poppins 1 Bold"/>
              <a:sym typeface="Poppins 1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10879" y="4077335"/>
            <a:ext cx="9990318" cy="201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Introduced by </a:t>
            </a:r>
            <a:r>
              <a:rPr lang="en-US" sz="3799" b="1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Jo Ringshall</a:t>
            </a:r>
          </a:p>
          <a:p>
            <a:pPr algn="l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Chair</a:t>
            </a:r>
          </a:p>
          <a:p>
            <a:pPr algn="l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Healthwatch Worcestershire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0879" y="6573520"/>
            <a:ext cx="15111204" cy="2684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Guest speaker:  </a:t>
            </a:r>
            <a:r>
              <a:rPr lang="en-US" sz="3799" b="1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Dr Sarah Raistrick</a:t>
            </a:r>
            <a:r>
              <a:rPr lang="en-US" sz="3799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 </a:t>
            </a:r>
          </a:p>
          <a:p>
            <a:pPr algn="l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Non-Executive Member focusing on Health Inequalities, Participation and Engagement, NHS Herefordshire and Worcestershire Integrated Care Board.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9951918" y="0"/>
            <a:ext cx="8336082" cy="7219047"/>
            <a:chOff x="0" y="0"/>
            <a:chExt cx="11114776" cy="96253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14786" cy="9625457"/>
            </a:xfrm>
            <a:custGeom>
              <a:avLst/>
              <a:gdLst/>
              <a:ahLst/>
              <a:cxnLst/>
              <a:rect l="l" t="t" r="r" b="b"/>
              <a:pathLst>
                <a:path w="11114786" h="9625457">
                  <a:moveTo>
                    <a:pt x="5557393" y="0"/>
                  </a:moveTo>
                  <a:lnTo>
                    <a:pt x="0" y="0"/>
                  </a:lnTo>
                  <a:lnTo>
                    <a:pt x="2778633" y="4812665"/>
                  </a:lnTo>
                  <a:lnTo>
                    <a:pt x="5557393" y="9625457"/>
                  </a:lnTo>
                  <a:lnTo>
                    <a:pt x="8336026" y="4812665"/>
                  </a:lnTo>
                  <a:lnTo>
                    <a:pt x="11114786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24458" y="439614"/>
            <a:ext cx="16416000" cy="1704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Item 5</a:t>
            </a:r>
          </a:p>
          <a:p>
            <a:pPr algn="l">
              <a:lnSpc>
                <a:spcPts val="6598"/>
              </a:lnSpc>
            </a:pPr>
            <a:endParaRPr lang="en-US" sz="5498" b="1" spc="27">
              <a:solidFill>
                <a:srgbClr val="FFFFFF"/>
              </a:solidFill>
              <a:latin typeface="Poppins 1 Bold"/>
              <a:ea typeface="Poppins 1 Bold"/>
              <a:cs typeface="Poppins 1 Bold"/>
              <a:sym typeface="Poppins 1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9804460" y="0"/>
            <a:ext cx="8630998" cy="7474444"/>
            <a:chOff x="0" y="0"/>
            <a:chExt cx="11507997" cy="99659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507978" cy="9965944"/>
            </a:xfrm>
            <a:custGeom>
              <a:avLst/>
              <a:gdLst/>
              <a:ahLst/>
              <a:cxnLst/>
              <a:rect l="l" t="t" r="r" b="b"/>
              <a:pathLst>
                <a:path w="11507978" h="9965944">
                  <a:moveTo>
                    <a:pt x="5753989" y="0"/>
                  </a:moveTo>
                  <a:lnTo>
                    <a:pt x="0" y="0"/>
                  </a:lnTo>
                  <a:lnTo>
                    <a:pt x="2877058" y="4982972"/>
                  </a:lnTo>
                  <a:lnTo>
                    <a:pt x="5753989" y="9965944"/>
                  </a:lnTo>
                  <a:lnTo>
                    <a:pt x="8631047" y="4982972"/>
                  </a:lnTo>
                  <a:lnTo>
                    <a:pt x="11507978" y="0"/>
                  </a:lnTo>
                  <a:close/>
                </a:path>
              </a:pathLst>
            </a:custGeom>
            <a:blipFill>
              <a:blip r:embed="rId4"/>
              <a:stretch>
                <a:fillRect l="-32085" r="-3208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24458" y="1746932"/>
            <a:ext cx="11295115" cy="1704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Sensory Impairment -</a:t>
            </a:r>
          </a:p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ICB Governance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4458" y="3495223"/>
            <a:ext cx="11521083" cy="6763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</a:pPr>
            <a:endParaRPr/>
          </a:p>
          <a:p>
            <a:pPr algn="l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Engagement with D/deaf community</a:t>
            </a:r>
          </a:p>
          <a:p>
            <a:pPr marL="1640835" lvl="2" indent="-546945" algn="l">
              <a:lnSpc>
                <a:spcPts val="5319"/>
              </a:lnSpc>
              <a:buFont typeface="Arial"/>
              <a:buChar char="⚬"/>
            </a:pPr>
            <a:r>
              <a:rPr lang="en-US" sz="3799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Findings</a:t>
            </a:r>
          </a:p>
          <a:p>
            <a:pPr marL="1640835" lvl="2" indent="-546945" algn="l">
              <a:lnSpc>
                <a:spcPts val="5319"/>
              </a:lnSpc>
              <a:buFont typeface="Arial"/>
              <a:buChar char="⚬"/>
            </a:pPr>
            <a:r>
              <a:rPr lang="en-US" sz="3799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ICB – letter &amp; response</a:t>
            </a:r>
          </a:p>
          <a:p>
            <a:pPr algn="l">
              <a:lnSpc>
                <a:spcPts val="5319"/>
              </a:lnSpc>
            </a:pPr>
            <a:endParaRPr lang="en-US" sz="3799">
              <a:solidFill>
                <a:srgbClr val="FFFFFF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algn="l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Engagement with People with Vision Impairment </a:t>
            </a:r>
          </a:p>
          <a:p>
            <a:pPr marL="1640835" lvl="2" indent="-546945" algn="l">
              <a:lnSpc>
                <a:spcPts val="5319"/>
              </a:lnSpc>
              <a:buFont typeface="Arial"/>
              <a:buChar char="⚬"/>
            </a:pPr>
            <a:r>
              <a:rPr lang="en-US" sz="3799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Report &amp; Recommendations</a:t>
            </a:r>
          </a:p>
          <a:p>
            <a:pPr marL="1640835" lvl="2" indent="-546945" algn="l">
              <a:lnSpc>
                <a:spcPts val="5319"/>
              </a:lnSpc>
              <a:buFont typeface="Arial"/>
              <a:buChar char="⚬"/>
            </a:pPr>
            <a:r>
              <a:rPr lang="en-US" sz="3799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ICB – response</a:t>
            </a:r>
          </a:p>
          <a:p>
            <a:pPr algn="ctr">
              <a:lnSpc>
                <a:spcPts val="5319"/>
              </a:lnSpc>
            </a:pPr>
            <a:endParaRPr lang="en-US" sz="3799">
              <a:solidFill>
                <a:srgbClr val="FFFFFF"/>
              </a:solidFill>
              <a:latin typeface="Poppins 2"/>
              <a:ea typeface="Poppins 2"/>
              <a:cs typeface="Poppins 2"/>
              <a:sym typeface="Poppins 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46415" y="3491819"/>
            <a:ext cx="8452096" cy="5486148"/>
          </a:xfrm>
          <a:custGeom>
            <a:avLst/>
            <a:gdLst/>
            <a:ahLst/>
            <a:cxnLst/>
            <a:rect l="l" t="t" r="r" b="b"/>
            <a:pathLst>
              <a:path w="8452096" h="5486148">
                <a:moveTo>
                  <a:pt x="0" y="0"/>
                </a:moveTo>
                <a:lnTo>
                  <a:pt x="8452096" y="0"/>
                </a:lnTo>
                <a:lnTo>
                  <a:pt x="8452096" y="5486148"/>
                </a:lnTo>
                <a:lnTo>
                  <a:pt x="0" y="54861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310988" y="-375816"/>
            <a:ext cx="4056017" cy="3230761"/>
          </a:xfrm>
          <a:custGeom>
            <a:avLst/>
            <a:gdLst/>
            <a:ahLst/>
            <a:cxnLst/>
            <a:rect l="l" t="t" r="r" b="b"/>
            <a:pathLst>
              <a:path w="4056017" h="3230761">
                <a:moveTo>
                  <a:pt x="0" y="0"/>
                </a:moveTo>
                <a:lnTo>
                  <a:pt x="4056017" y="0"/>
                </a:lnTo>
                <a:lnTo>
                  <a:pt x="4056017" y="3230761"/>
                </a:lnTo>
                <a:lnTo>
                  <a:pt x="0" y="32307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1028700"/>
            <a:ext cx="6305681" cy="5906216"/>
          </a:xfrm>
          <a:custGeom>
            <a:avLst/>
            <a:gdLst/>
            <a:ahLst/>
            <a:cxnLst/>
            <a:rect l="l" t="t" r="r" b="b"/>
            <a:pathLst>
              <a:path w="6305681" h="5906216">
                <a:moveTo>
                  <a:pt x="0" y="0"/>
                </a:moveTo>
                <a:lnTo>
                  <a:pt x="6305681" y="0"/>
                </a:lnTo>
                <a:lnTo>
                  <a:pt x="6305681" y="5906216"/>
                </a:lnTo>
                <a:lnTo>
                  <a:pt x="0" y="5906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0" y="1028700"/>
            <a:ext cx="6305681" cy="5906216"/>
            <a:chOff x="0" y="0"/>
            <a:chExt cx="8407575" cy="78749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7527" cy="7875016"/>
            </a:xfrm>
            <a:custGeom>
              <a:avLst/>
              <a:gdLst/>
              <a:ahLst/>
              <a:cxnLst/>
              <a:rect l="l" t="t" r="r" b="b"/>
              <a:pathLst>
                <a:path w="8407527" h="7875016">
                  <a:moveTo>
                    <a:pt x="8407527" y="7875016"/>
                  </a:moveTo>
                  <a:lnTo>
                    <a:pt x="0" y="5752338"/>
                  </a:lnTo>
                  <a:lnTo>
                    <a:pt x="0" y="0"/>
                  </a:lnTo>
                  <a:lnTo>
                    <a:pt x="8407527" y="2122678"/>
                  </a:lnTo>
                  <a:lnTo>
                    <a:pt x="8407527" y="7875016"/>
                  </a:lnTo>
                  <a:close/>
                </a:path>
              </a:pathLst>
            </a:custGeom>
            <a:blipFill>
              <a:blip r:embed="rId8"/>
              <a:stretch>
                <a:fillRect l="-20161" r="-2016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7490058" y="8549802"/>
            <a:ext cx="12889971" cy="7096560"/>
          </a:xfrm>
          <a:custGeom>
            <a:avLst/>
            <a:gdLst/>
            <a:ahLst/>
            <a:cxnLst/>
            <a:rect l="l" t="t" r="r" b="b"/>
            <a:pathLst>
              <a:path w="12889971" h="7096560">
                <a:moveTo>
                  <a:pt x="0" y="0"/>
                </a:moveTo>
                <a:lnTo>
                  <a:pt x="12889971" y="0"/>
                </a:lnTo>
                <a:lnTo>
                  <a:pt x="12889971" y="7096560"/>
                </a:lnTo>
                <a:lnTo>
                  <a:pt x="0" y="70965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6806183" y="3307356"/>
            <a:ext cx="750717" cy="1078229"/>
          </a:xfrm>
          <a:custGeom>
            <a:avLst/>
            <a:gdLst/>
            <a:ahLst/>
            <a:cxnLst/>
            <a:rect l="l" t="t" r="r" b="b"/>
            <a:pathLst>
              <a:path w="750717" h="1078229">
                <a:moveTo>
                  <a:pt x="0" y="0"/>
                </a:moveTo>
                <a:lnTo>
                  <a:pt x="750717" y="0"/>
                </a:lnTo>
                <a:lnTo>
                  <a:pt x="750717" y="1078229"/>
                </a:lnTo>
                <a:lnTo>
                  <a:pt x="0" y="10782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1690707">
            <a:off x="6718660" y="4863364"/>
            <a:ext cx="796060" cy="895708"/>
          </a:xfrm>
          <a:custGeom>
            <a:avLst/>
            <a:gdLst/>
            <a:ahLst/>
            <a:cxnLst/>
            <a:rect l="l" t="t" r="r" b="b"/>
            <a:pathLst>
              <a:path w="796060" h="895708">
                <a:moveTo>
                  <a:pt x="0" y="0"/>
                </a:moveTo>
                <a:lnTo>
                  <a:pt x="796061" y="0"/>
                </a:lnTo>
                <a:lnTo>
                  <a:pt x="796061" y="895708"/>
                </a:lnTo>
                <a:lnTo>
                  <a:pt x="0" y="8957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6684050" y="6317693"/>
            <a:ext cx="994982" cy="1029735"/>
          </a:xfrm>
          <a:custGeom>
            <a:avLst/>
            <a:gdLst/>
            <a:ahLst/>
            <a:cxnLst/>
            <a:rect l="l" t="t" r="r" b="b"/>
            <a:pathLst>
              <a:path w="994982" h="1029735">
                <a:moveTo>
                  <a:pt x="0" y="0"/>
                </a:moveTo>
                <a:lnTo>
                  <a:pt x="994982" y="0"/>
                </a:lnTo>
                <a:lnTo>
                  <a:pt x="994982" y="1029736"/>
                </a:lnTo>
                <a:lnTo>
                  <a:pt x="0" y="10297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6748901" y="7983494"/>
            <a:ext cx="567724" cy="1132616"/>
          </a:xfrm>
          <a:custGeom>
            <a:avLst/>
            <a:gdLst/>
            <a:ahLst/>
            <a:cxnLst/>
            <a:rect l="l" t="t" r="r" b="b"/>
            <a:pathLst>
              <a:path w="567724" h="1132616">
                <a:moveTo>
                  <a:pt x="0" y="0"/>
                </a:moveTo>
                <a:lnTo>
                  <a:pt x="567723" y="0"/>
                </a:lnTo>
                <a:lnTo>
                  <a:pt x="567723" y="1132616"/>
                </a:lnTo>
                <a:lnTo>
                  <a:pt x="0" y="113261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2185170" y="3544846"/>
            <a:ext cx="994982" cy="726337"/>
          </a:xfrm>
          <a:custGeom>
            <a:avLst/>
            <a:gdLst/>
            <a:ahLst/>
            <a:cxnLst/>
            <a:rect l="l" t="t" r="r" b="b"/>
            <a:pathLst>
              <a:path w="994982" h="726337">
                <a:moveTo>
                  <a:pt x="0" y="0"/>
                </a:moveTo>
                <a:lnTo>
                  <a:pt x="994981" y="0"/>
                </a:lnTo>
                <a:lnTo>
                  <a:pt x="994981" y="726336"/>
                </a:lnTo>
                <a:lnTo>
                  <a:pt x="0" y="72633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2185170" y="5009593"/>
            <a:ext cx="1272786" cy="951408"/>
          </a:xfrm>
          <a:custGeom>
            <a:avLst/>
            <a:gdLst/>
            <a:ahLst/>
            <a:cxnLst/>
            <a:rect l="l" t="t" r="r" b="b"/>
            <a:pathLst>
              <a:path w="1272786" h="951408">
                <a:moveTo>
                  <a:pt x="0" y="0"/>
                </a:moveTo>
                <a:lnTo>
                  <a:pt x="1272786" y="0"/>
                </a:lnTo>
                <a:lnTo>
                  <a:pt x="1272786" y="951408"/>
                </a:lnTo>
                <a:lnTo>
                  <a:pt x="0" y="95140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6806183" y="889882"/>
            <a:ext cx="11394295" cy="167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72"/>
              </a:lnSpc>
            </a:pPr>
            <a:r>
              <a:rPr lang="en-US" sz="6090" b="1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Housekeeping Announcements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836173" y="3565883"/>
            <a:ext cx="2615654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Fire Safety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926682" y="4716946"/>
            <a:ext cx="2753320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British Sign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Language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929317" y="6518991"/>
            <a:ext cx="3574703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Toilets/breaks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848057" y="8133877"/>
            <a:ext cx="3655963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Mobile Phones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770970" y="3565883"/>
            <a:ext cx="3285083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Photography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838984" y="4895293"/>
            <a:ext cx="3217069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Public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Participation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41691" y="-1033474"/>
            <a:ext cx="22329227" cy="20235823"/>
          </a:xfrm>
          <a:custGeom>
            <a:avLst/>
            <a:gdLst/>
            <a:ahLst/>
            <a:cxnLst/>
            <a:rect l="l" t="t" r="r" b="b"/>
            <a:pathLst>
              <a:path w="22329227" h="20235823">
                <a:moveTo>
                  <a:pt x="0" y="0"/>
                </a:moveTo>
                <a:lnTo>
                  <a:pt x="22329227" y="0"/>
                </a:lnTo>
                <a:lnTo>
                  <a:pt x="22329227" y="20235822"/>
                </a:lnTo>
                <a:lnTo>
                  <a:pt x="0" y="202358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578520" y="2247918"/>
            <a:ext cx="7709480" cy="8039082"/>
            <a:chOff x="0" y="0"/>
            <a:chExt cx="10279307" cy="107187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279253" cy="10718800"/>
            </a:xfrm>
            <a:custGeom>
              <a:avLst/>
              <a:gdLst/>
              <a:ahLst/>
              <a:cxnLst/>
              <a:rect l="l" t="t" r="r" b="b"/>
              <a:pathLst>
                <a:path w="10279253" h="10718800">
                  <a:moveTo>
                    <a:pt x="0" y="3620770"/>
                  </a:moveTo>
                  <a:lnTo>
                    <a:pt x="6958584" y="0"/>
                  </a:lnTo>
                  <a:lnTo>
                    <a:pt x="10279253" y="2257425"/>
                  </a:lnTo>
                  <a:lnTo>
                    <a:pt x="10279253" y="10718800"/>
                  </a:lnTo>
                  <a:lnTo>
                    <a:pt x="0" y="10718800"/>
                  </a:lnTo>
                  <a:close/>
                </a:path>
              </a:pathLst>
            </a:custGeom>
            <a:blipFill>
              <a:blip r:embed="rId4"/>
              <a:stretch>
                <a:fillRect t="-13933" b="-1393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43367" y="690331"/>
            <a:ext cx="2213546" cy="2305777"/>
            <a:chOff x="0" y="0"/>
            <a:chExt cx="2951395" cy="30743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51353" cy="3074416"/>
            </a:xfrm>
            <a:custGeom>
              <a:avLst/>
              <a:gdLst/>
              <a:ahLst/>
              <a:cxnLst/>
              <a:rect l="l" t="t" r="r" b="b"/>
              <a:pathLst>
                <a:path w="2951353" h="3074416">
                  <a:moveTo>
                    <a:pt x="0" y="0"/>
                  </a:moveTo>
                  <a:lnTo>
                    <a:pt x="2951353" y="0"/>
                  </a:lnTo>
                  <a:lnTo>
                    <a:pt x="2951353" y="3074416"/>
                  </a:lnTo>
                  <a:lnTo>
                    <a:pt x="0" y="3074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60" r="-1" b="-5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004480" y="5400970"/>
            <a:ext cx="7262857" cy="2180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35"/>
              </a:lnSpc>
            </a:pPr>
            <a:r>
              <a:rPr lang="en-US" sz="7898" b="1" spc="47">
                <a:solidFill>
                  <a:srgbClr val="FFFFFF"/>
                </a:solidFill>
                <a:latin typeface="Poppins 1 Ultra-Bold"/>
                <a:ea typeface="Poppins 1 Ultra-Bold"/>
                <a:cs typeface="Poppins 1 Ultra-Bold"/>
                <a:sym typeface="Poppins 1 Ultra-Bold"/>
              </a:rPr>
              <a:t>Refreshment Break 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504431" y="7156010"/>
            <a:ext cx="1743996" cy="1180625"/>
            <a:chOff x="0" y="0"/>
            <a:chExt cx="2325328" cy="15741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25370" cy="1574165"/>
            </a:xfrm>
            <a:custGeom>
              <a:avLst/>
              <a:gdLst/>
              <a:ahLst/>
              <a:cxnLst/>
              <a:rect l="l" t="t" r="r" b="b"/>
              <a:pathLst>
                <a:path w="2325370" h="1574165">
                  <a:moveTo>
                    <a:pt x="0" y="0"/>
                  </a:moveTo>
                  <a:lnTo>
                    <a:pt x="2325370" y="0"/>
                  </a:lnTo>
                  <a:lnTo>
                    <a:pt x="2325370" y="1574165"/>
                  </a:lnTo>
                  <a:lnTo>
                    <a:pt x="0" y="1574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9809" r="1" b="-980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7081868" y="-4764566"/>
            <a:ext cx="22329227" cy="20235823"/>
          </a:xfrm>
          <a:custGeom>
            <a:avLst/>
            <a:gdLst/>
            <a:ahLst/>
            <a:cxnLst/>
            <a:rect l="l" t="t" r="r" b="b"/>
            <a:pathLst>
              <a:path w="22329227" h="20235823">
                <a:moveTo>
                  <a:pt x="0" y="0"/>
                </a:moveTo>
                <a:lnTo>
                  <a:pt x="22329227" y="0"/>
                </a:lnTo>
                <a:lnTo>
                  <a:pt x="22329227" y="20235822"/>
                </a:lnTo>
                <a:lnTo>
                  <a:pt x="0" y="202358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1" name="Group 11"/>
          <p:cNvGrpSpPr/>
          <p:nvPr/>
        </p:nvGrpSpPr>
        <p:grpSpPr>
          <a:xfrm>
            <a:off x="1521403" y="2005400"/>
            <a:ext cx="8229010" cy="1981416"/>
            <a:chOff x="0" y="0"/>
            <a:chExt cx="10972013" cy="264188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972038" cy="2641854"/>
            </a:xfrm>
            <a:custGeom>
              <a:avLst/>
              <a:gdLst/>
              <a:ahLst/>
              <a:cxnLst/>
              <a:rect l="l" t="t" r="r" b="b"/>
              <a:pathLst>
                <a:path w="10972038" h="2641854">
                  <a:moveTo>
                    <a:pt x="0" y="0"/>
                  </a:moveTo>
                  <a:lnTo>
                    <a:pt x="10972038" y="0"/>
                  </a:lnTo>
                  <a:lnTo>
                    <a:pt x="10972038" y="2641854"/>
                  </a:lnTo>
                  <a:lnTo>
                    <a:pt x="0" y="2641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81" b="-8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51581" y="889640"/>
            <a:ext cx="9536419" cy="9536419"/>
            <a:chOff x="0" y="0"/>
            <a:chExt cx="12715226" cy="127152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15240" cy="12715240"/>
            </a:xfrm>
            <a:custGeom>
              <a:avLst/>
              <a:gdLst/>
              <a:ahLst/>
              <a:cxnLst/>
              <a:rect l="l" t="t" r="r" b="b"/>
              <a:pathLst>
                <a:path w="12715240" h="12715240">
                  <a:moveTo>
                    <a:pt x="12715240" y="0"/>
                  </a:moveTo>
                  <a:lnTo>
                    <a:pt x="0" y="12715240"/>
                  </a:lnTo>
                  <a:lnTo>
                    <a:pt x="12715240" y="12715240"/>
                  </a:ln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981075"/>
            <a:ext cx="12473371" cy="5848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Public Board Meeting Continued...</a:t>
            </a:r>
          </a:p>
          <a:p>
            <a:pPr algn="just">
              <a:lnSpc>
                <a:spcPts val="6598"/>
              </a:lnSpc>
            </a:pPr>
            <a:endParaRPr lang="en-US" sz="5498" b="1" spc="27">
              <a:solidFill>
                <a:srgbClr val="FFFFFF"/>
              </a:solidFill>
              <a:latin typeface="Poppins 1 Bold"/>
              <a:ea typeface="Poppins 1 Bold"/>
              <a:cs typeface="Poppins 1 Bold"/>
              <a:sym typeface="Poppins 1 Bold"/>
            </a:endParaRPr>
          </a:p>
          <a:p>
            <a:pPr algn="just">
              <a:lnSpc>
                <a:spcPts val="6598"/>
              </a:lnSpc>
            </a:pPr>
            <a:endParaRPr lang="en-US" sz="5498" b="1" spc="27">
              <a:solidFill>
                <a:srgbClr val="FFFFFF"/>
              </a:solidFill>
              <a:latin typeface="Poppins 1 Bold"/>
              <a:ea typeface="Poppins 1 Bold"/>
              <a:cs typeface="Poppins 1 Bold"/>
              <a:sym typeface="Poppins 1 Bold"/>
            </a:endParaRPr>
          </a:p>
          <a:p>
            <a:pPr algn="just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Item 6 - Minutes of Public Board Meeting 22 March 2024</a:t>
            </a:r>
          </a:p>
          <a:p>
            <a:pPr algn="just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and Matters Arising</a:t>
            </a:r>
          </a:p>
          <a:p>
            <a:pPr algn="just">
              <a:lnSpc>
                <a:spcPts val="6598"/>
              </a:lnSpc>
            </a:pPr>
            <a:endParaRPr lang="en-US" sz="5498" b="1" spc="27">
              <a:solidFill>
                <a:srgbClr val="FFFFFF"/>
              </a:solidFill>
              <a:latin typeface="Poppins 1 Bold"/>
              <a:ea typeface="Poppins 1 Bold"/>
              <a:cs typeface="Poppins 1 Bold"/>
              <a:sym typeface="Poppins 1 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46415" y="3491819"/>
            <a:ext cx="8452096" cy="5486148"/>
          </a:xfrm>
          <a:custGeom>
            <a:avLst/>
            <a:gdLst/>
            <a:ahLst/>
            <a:cxnLst/>
            <a:rect l="l" t="t" r="r" b="b"/>
            <a:pathLst>
              <a:path w="8452096" h="5486148">
                <a:moveTo>
                  <a:pt x="0" y="0"/>
                </a:moveTo>
                <a:lnTo>
                  <a:pt x="8452096" y="0"/>
                </a:lnTo>
                <a:lnTo>
                  <a:pt x="8452096" y="5486148"/>
                </a:lnTo>
                <a:lnTo>
                  <a:pt x="0" y="54861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310988" y="-375816"/>
            <a:ext cx="4056017" cy="3230761"/>
          </a:xfrm>
          <a:custGeom>
            <a:avLst/>
            <a:gdLst/>
            <a:ahLst/>
            <a:cxnLst/>
            <a:rect l="l" t="t" r="r" b="b"/>
            <a:pathLst>
              <a:path w="4056017" h="3230761">
                <a:moveTo>
                  <a:pt x="0" y="0"/>
                </a:moveTo>
                <a:lnTo>
                  <a:pt x="4056017" y="0"/>
                </a:lnTo>
                <a:lnTo>
                  <a:pt x="4056017" y="3230761"/>
                </a:lnTo>
                <a:lnTo>
                  <a:pt x="0" y="32307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1028700"/>
            <a:ext cx="6305681" cy="5906216"/>
          </a:xfrm>
          <a:custGeom>
            <a:avLst/>
            <a:gdLst/>
            <a:ahLst/>
            <a:cxnLst/>
            <a:rect l="l" t="t" r="r" b="b"/>
            <a:pathLst>
              <a:path w="6305681" h="5906216">
                <a:moveTo>
                  <a:pt x="0" y="0"/>
                </a:moveTo>
                <a:lnTo>
                  <a:pt x="6305681" y="0"/>
                </a:lnTo>
                <a:lnTo>
                  <a:pt x="6305681" y="5906216"/>
                </a:lnTo>
                <a:lnTo>
                  <a:pt x="0" y="5906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0" y="1028700"/>
            <a:ext cx="6305681" cy="5906216"/>
            <a:chOff x="0" y="0"/>
            <a:chExt cx="8407575" cy="78749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7527" cy="7875016"/>
            </a:xfrm>
            <a:custGeom>
              <a:avLst/>
              <a:gdLst/>
              <a:ahLst/>
              <a:cxnLst/>
              <a:rect l="l" t="t" r="r" b="b"/>
              <a:pathLst>
                <a:path w="8407527" h="7875016">
                  <a:moveTo>
                    <a:pt x="8407527" y="7875016"/>
                  </a:moveTo>
                  <a:lnTo>
                    <a:pt x="0" y="5752338"/>
                  </a:lnTo>
                  <a:lnTo>
                    <a:pt x="0" y="0"/>
                  </a:lnTo>
                  <a:lnTo>
                    <a:pt x="8407527" y="2122678"/>
                  </a:lnTo>
                  <a:lnTo>
                    <a:pt x="8407527" y="7875016"/>
                  </a:lnTo>
                  <a:close/>
                </a:path>
              </a:pathLst>
            </a:custGeom>
            <a:blipFill>
              <a:blip r:embed="rId8"/>
              <a:stretch>
                <a:fillRect l="-20161" r="-2016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7509108" y="8549802"/>
            <a:ext cx="12889971" cy="7096560"/>
          </a:xfrm>
          <a:custGeom>
            <a:avLst/>
            <a:gdLst/>
            <a:ahLst/>
            <a:cxnLst/>
            <a:rect l="l" t="t" r="r" b="b"/>
            <a:pathLst>
              <a:path w="12889971" h="7096560">
                <a:moveTo>
                  <a:pt x="0" y="0"/>
                </a:moveTo>
                <a:lnTo>
                  <a:pt x="12889971" y="0"/>
                </a:lnTo>
                <a:lnTo>
                  <a:pt x="12889971" y="7096560"/>
                </a:lnTo>
                <a:lnTo>
                  <a:pt x="0" y="70965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1028700" y="7841303"/>
            <a:ext cx="1743996" cy="1416997"/>
            <a:chOff x="0" y="0"/>
            <a:chExt cx="2325328" cy="188932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25370" cy="1889379"/>
            </a:xfrm>
            <a:custGeom>
              <a:avLst/>
              <a:gdLst/>
              <a:ahLst/>
              <a:cxnLst/>
              <a:rect l="l" t="t" r="r" b="b"/>
              <a:pathLst>
                <a:path w="2325370" h="1889379">
                  <a:moveTo>
                    <a:pt x="0" y="0"/>
                  </a:moveTo>
                  <a:lnTo>
                    <a:pt x="2325370" y="0"/>
                  </a:lnTo>
                  <a:lnTo>
                    <a:pt x="2325370" y="1889379"/>
                  </a:lnTo>
                  <a:lnTo>
                    <a:pt x="0" y="18893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167" r="-165" b="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591588" y="952500"/>
            <a:ext cx="11394295" cy="1321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7"/>
              </a:lnSpc>
            </a:pPr>
            <a:r>
              <a:rPr lang="en-US" sz="3969" spc="19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To approve the minutes of the Public Board Meeting on 22 March 2024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24176" y="2938025"/>
            <a:ext cx="6429824" cy="2268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68"/>
              </a:lnSpc>
              <a:spcBef>
                <a:spcPct val="0"/>
              </a:spcBef>
            </a:pPr>
            <a:r>
              <a:rPr lang="en-US" sz="5600" b="1" spc="28">
                <a:solidFill>
                  <a:srgbClr val="FFFFFF"/>
                </a:solidFill>
                <a:latin typeface="Poppins 1 Ultra-Bold"/>
                <a:ea typeface="Poppins 1 Ultra-Bold"/>
                <a:cs typeface="Poppins 1 Ultra-Bold"/>
                <a:sym typeface="Poppins 1 Ultra-Bold"/>
              </a:rPr>
              <a:t>Matters Arising</a:t>
            </a:r>
          </a:p>
          <a:p>
            <a:pPr algn="ctr">
              <a:lnSpc>
                <a:spcPts val="5871"/>
              </a:lnSpc>
              <a:spcBef>
                <a:spcPct val="0"/>
              </a:spcBef>
            </a:pPr>
            <a:endParaRPr lang="en-US" sz="5600" b="1" spc="28">
              <a:solidFill>
                <a:srgbClr val="FFFFFF"/>
              </a:solidFill>
              <a:latin typeface="Poppins 1 Ultra-Bold"/>
              <a:ea typeface="Poppins 1 Ultra-Bold"/>
              <a:cs typeface="Poppins 1 Ultra-Bold"/>
              <a:sym typeface="Poppins 1 Ultra-Bold"/>
            </a:endParaRPr>
          </a:p>
          <a:p>
            <a:pPr algn="ctr">
              <a:lnSpc>
                <a:spcPts val="5871"/>
              </a:lnSpc>
              <a:spcBef>
                <a:spcPct val="0"/>
              </a:spcBef>
            </a:pPr>
            <a:endParaRPr lang="en-US" sz="5600" b="1" spc="28">
              <a:solidFill>
                <a:srgbClr val="FFFFFF"/>
              </a:solidFill>
              <a:latin typeface="Poppins 1 Ultra-Bold"/>
              <a:ea typeface="Poppins 1 Ultra-Bold"/>
              <a:cs typeface="Poppins 1 Ultra-Bold"/>
              <a:sym typeface="Poppins 1 Ultra-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591588" y="3989617"/>
            <a:ext cx="11394295" cy="3264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7"/>
              </a:lnSpc>
            </a:pPr>
            <a:r>
              <a:rPr lang="en-US" sz="3969" b="1" spc="19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NHS Commissioning of Voluntary and Community Sector</a:t>
            </a:r>
            <a:r>
              <a:rPr lang="en-US" sz="3969" spc="19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 </a:t>
            </a:r>
          </a:p>
          <a:p>
            <a:pPr algn="l">
              <a:lnSpc>
                <a:spcPts val="5157"/>
              </a:lnSpc>
            </a:pPr>
            <a:endParaRPr lang="en-US" sz="3969" spc="19">
              <a:solidFill>
                <a:srgbClr val="FFFFFF"/>
              </a:solidFill>
              <a:latin typeface="Poppins 1"/>
              <a:ea typeface="Poppins 1"/>
              <a:cs typeface="Poppins 1"/>
              <a:sym typeface="Poppins 1"/>
            </a:endParaRPr>
          </a:p>
          <a:p>
            <a:pPr algn="l">
              <a:lnSpc>
                <a:spcPts val="5157"/>
              </a:lnSpc>
            </a:pPr>
            <a:r>
              <a:rPr lang="en-US" sz="3969" b="1" spc="19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Simon Adams</a:t>
            </a:r>
          </a:p>
          <a:p>
            <a:pPr algn="l">
              <a:lnSpc>
                <a:spcPts val="5157"/>
              </a:lnSpc>
            </a:pPr>
            <a:endParaRPr lang="en-US" sz="3969" b="1" spc="19">
              <a:solidFill>
                <a:srgbClr val="FFFFFF"/>
              </a:solidFill>
              <a:latin typeface="Poppins 1 Bold"/>
              <a:ea typeface="Poppins 1 Bold"/>
              <a:cs typeface="Poppins 1 Bold"/>
              <a:sym typeface="Poppins 1 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46415" y="3491819"/>
            <a:ext cx="8452096" cy="5486148"/>
          </a:xfrm>
          <a:custGeom>
            <a:avLst/>
            <a:gdLst/>
            <a:ahLst/>
            <a:cxnLst/>
            <a:rect l="l" t="t" r="r" b="b"/>
            <a:pathLst>
              <a:path w="8452096" h="5486148">
                <a:moveTo>
                  <a:pt x="0" y="0"/>
                </a:moveTo>
                <a:lnTo>
                  <a:pt x="8452096" y="0"/>
                </a:lnTo>
                <a:lnTo>
                  <a:pt x="8452096" y="5486148"/>
                </a:lnTo>
                <a:lnTo>
                  <a:pt x="0" y="54861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310988" y="-375816"/>
            <a:ext cx="4056017" cy="3230761"/>
          </a:xfrm>
          <a:custGeom>
            <a:avLst/>
            <a:gdLst/>
            <a:ahLst/>
            <a:cxnLst/>
            <a:rect l="l" t="t" r="r" b="b"/>
            <a:pathLst>
              <a:path w="4056017" h="3230761">
                <a:moveTo>
                  <a:pt x="0" y="0"/>
                </a:moveTo>
                <a:lnTo>
                  <a:pt x="4056017" y="0"/>
                </a:lnTo>
                <a:lnTo>
                  <a:pt x="4056017" y="3230761"/>
                </a:lnTo>
                <a:lnTo>
                  <a:pt x="0" y="32307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1028700"/>
            <a:ext cx="6305681" cy="5906216"/>
          </a:xfrm>
          <a:custGeom>
            <a:avLst/>
            <a:gdLst/>
            <a:ahLst/>
            <a:cxnLst/>
            <a:rect l="l" t="t" r="r" b="b"/>
            <a:pathLst>
              <a:path w="6305681" h="5906216">
                <a:moveTo>
                  <a:pt x="0" y="0"/>
                </a:moveTo>
                <a:lnTo>
                  <a:pt x="6305681" y="0"/>
                </a:lnTo>
                <a:lnTo>
                  <a:pt x="6305681" y="5906216"/>
                </a:lnTo>
                <a:lnTo>
                  <a:pt x="0" y="5906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0" y="1028700"/>
            <a:ext cx="6305681" cy="5906216"/>
            <a:chOff x="0" y="0"/>
            <a:chExt cx="8407575" cy="78749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7527" cy="7875016"/>
            </a:xfrm>
            <a:custGeom>
              <a:avLst/>
              <a:gdLst/>
              <a:ahLst/>
              <a:cxnLst/>
              <a:rect l="l" t="t" r="r" b="b"/>
              <a:pathLst>
                <a:path w="8407527" h="7875016">
                  <a:moveTo>
                    <a:pt x="8407527" y="7875016"/>
                  </a:moveTo>
                  <a:lnTo>
                    <a:pt x="0" y="5752338"/>
                  </a:lnTo>
                  <a:lnTo>
                    <a:pt x="0" y="0"/>
                  </a:lnTo>
                  <a:lnTo>
                    <a:pt x="8407527" y="2122678"/>
                  </a:lnTo>
                  <a:lnTo>
                    <a:pt x="8407527" y="7875016"/>
                  </a:lnTo>
                  <a:close/>
                </a:path>
              </a:pathLst>
            </a:custGeom>
            <a:blipFill>
              <a:blip r:embed="rId8"/>
              <a:stretch>
                <a:fillRect l="-20161" r="-2016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7490058" y="8549802"/>
            <a:ext cx="12889971" cy="7096560"/>
          </a:xfrm>
          <a:custGeom>
            <a:avLst/>
            <a:gdLst/>
            <a:ahLst/>
            <a:cxnLst/>
            <a:rect l="l" t="t" r="r" b="b"/>
            <a:pathLst>
              <a:path w="12889971" h="7096560">
                <a:moveTo>
                  <a:pt x="0" y="0"/>
                </a:moveTo>
                <a:lnTo>
                  <a:pt x="12889971" y="0"/>
                </a:lnTo>
                <a:lnTo>
                  <a:pt x="12889971" y="7096560"/>
                </a:lnTo>
                <a:lnTo>
                  <a:pt x="0" y="70965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1028700" y="7841303"/>
            <a:ext cx="1743996" cy="1416997"/>
            <a:chOff x="0" y="0"/>
            <a:chExt cx="2325328" cy="188932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25370" cy="1889379"/>
            </a:xfrm>
            <a:custGeom>
              <a:avLst/>
              <a:gdLst/>
              <a:ahLst/>
              <a:cxnLst/>
              <a:rect l="l" t="t" r="r" b="b"/>
              <a:pathLst>
                <a:path w="2325370" h="1889379">
                  <a:moveTo>
                    <a:pt x="0" y="0"/>
                  </a:moveTo>
                  <a:lnTo>
                    <a:pt x="2325370" y="0"/>
                  </a:lnTo>
                  <a:lnTo>
                    <a:pt x="2325370" y="1889379"/>
                  </a:lnTo>
                  <a:lnTo>
                    <a:pt x="0" y="18893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167" r="-165" b="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621800" y="2875472"/>
            <a:ext cx="11394295" cy="5087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7"/>
              </a:lnSpc>
            </a:pPr>
            <a:r>
              <a:rPr lang="en-US" sz="3969" b="1" spc="19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Cancer Screening</a:t>
            </a:r>
            <a:r>
              <a:rPr lang="en-US" sz="3969" spc="19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: Patients access to, and experience of NHSE’s ‘Informed Choice’ Prostate Screening Service for cancer.</a:t>
            </a:r>
          </a:p>
          <a:p>
            <a:pPr algn="l">
              <a:lnSpc>
                <a:spcPts val="5157"/>
              </a:lnSpc>
            </a:pPr>
            <a:r>
              <a:rPr lang="en-US" sz="3969" b="1" spc="19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Chris Byrne and Don Beckett</a:t>
            </a:r>
          </a:p>
          <a:p>
            <a:pPr algn="l">
              <a:lnSpc>
                <a:spcPts val="5157"/>
              </a:lnSpc>
            </a:pPr>
            <a:endParaRPr lang="en-US" sz="3969" b="1" spc="19">
              <a:solidFill>
                <a:srgbClr val="FFFFFF"/>
              </a:solidFill>
              <a:latin typeface="Poppins 1 Bold"/>
              <a:ea typeface="Poppins 1 Bold"/>
              <a:cs typeface="Poppins 1 Bold"/>
              <a:sym typeface="Poppins 1 Bold"/>
            </a:endParaRPr>
          </a:p>
          <a:p>
            <a:pPr algn="l">
              <a:lnSpc>
                <a:spcPts val="5157"/>
              </a:lnSpc>
            </a:pPr>
            <a:r>
              <a:rPr lang="en-US" sz="3969" b="1" spc="19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Hospital Discharge </a:t>
            </a:r>
          </a:p>
          <a:p>
            <a:pPr algn="l">
              <a:lnSpc>
                <a:spcPts val="5157"/>
              </a:lnSpc>
            </a:pPr>
            <a:r>
              <a:rPr lang="en-US" sz="3969" b="1" spc="19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Chris Byrne</a:t>
            </a:r>
          </a:p>
          <a:p>
            <a:pPr algn="l">
              <a:lnSpc>
                <a:spcPts val="3154"/>
              </a:lnSpc>
            </a:pPr>
            <a:endParaRPr lang="en-US" sz="3969" b="1" spc="19">
              <a:solidFill>
                <a:srgbClr val="FFFFFF"/>
              </a:solidFill>
              <a:latin typeface="Poppins 1 Bold"/>
              <a:ea typeface="Poppins 1 Bold"/>
              <a:cs typeface="Poppins 1 Bold"/>
              <a:sym typeface="Poppins 1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670615" y="580202"/>
            <a:ext cx="6240214" cy="1509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5"/>
              </a:lnSpc>
            </a:pPr>
            <a:r>
              <a:rPr lang="en-US" sz="5500" b="1">
                <a:solidFill>
                  <a:srgbClr val="FFFFFF"/>
                </a:solidFill>
                <a:latin typeface="Poppins 1 Ultra-Bold"/>
                <a:ea typeface="Poppins 1 Ultra-Bold"/>
                <a:cs typeface="Poppins 1 Ultra-Bold"/>
                <a:sym typeface="Poppins 1 Ultra-Bold"/>
              </a:rPr>
              <a:t>Item 6 continued</a:t>
            </a:r>
          </a:p>
          <a:p>
            <a:pPr algn="l">
              <a:lnSpc>
                <a:spcPts val="5665"/>
              </a:lnSpc>
              <a:spcBef>
                <a:spcPct val="0"/>
              </a:spcBef>
            </a:pPr>
            <a:r>
              <a:rPr lang="en-US" sz="5500" b="1">
                <a:solidFill>
                  <a:srgbClr val="FFFFFF"/>
                </a:solidFill>
                <a:latin typeface="Poppins 1 Ultra-Bold"/>
                <a:ea typeface="Poppins 1 Ultra-Bold"/>
                <a:cs typeface="Poppins 1 Ultra-Bold"/>
                <a:sym typeface="Poppins 1 Ultra-Bold"/>
              </a:rPr>
              <a:t>Matters Arising...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90640" y="889640"/>
            <a:ext cx="9536419" cy="9536419"/>
            <a:chOff x="0" y="0"/>
            <a:chExt cx="12715226" cy="127152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15240" cy="12715240"/>
            </a:xfrm>
            <a:custGeom>
              <a:avLst/>
              <a:gdLst/>
              <a:ahLst/>
              <a:cxnLst/>
              <a:rect l="l" t="t" r="r" b="b"/>
              <a:pathLst>
                <a:path w="12715240" h="12715240">
                  <a:moveTo>
                    <a:pt x="12715240" y="0"/>
                  </a:moveTo>
                  <a:lnTo>
                    <a:pt x="0" y="12715240"/>
                  </a:lnTo>
                  <a:lnTo>
                    <a:pt x="12715240" y="12715240"/>
                  </a:lnTo>
                  <a:close/>
                </a:path>
              </a:pathLst>
            </a:custGeom>
            <a:blipFill>
              <a:blip r:embed="rId2"/>
              <a:stretch>
                <a:fillRect l="-24999" r="-2499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955783" y="4075487"/>
            <a:ext cx="11903882" cy="3954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45"/>
              </a:lnSpc>
            </a:pPr>
            <a:r>
              <a:rPr lang="en-US" sz="9762" b="1">
                <a:solidFill>
                  <a:srgbClr val="FFFFFF"/>
                </a:solidFill>
                <a:latin typeface="Poppins 1 Ultra-Bold"/>
                <a:ea typeface="Poppins 1 Ultra-Bold"/>
                <a:cs typeface="Poppins 1 Ultra-Bold"/>
                <a:sym typeface="Poppins 1 Ultra-Bold"/>
              </a:rPr>
              <a:t>Item 7</a:t>
            </a:r>
          </a:p>
          <a:p>
            <a:pPr algn="l">
              <a:lnSpc>
                <a:spcPts val="10045"/>
              </a:lnSpc>
            </a:pPr>
            <a:r>
              <a:rPr lang="en-US" sz="9762" b="1">
                <a:solidFill>
                  <a:srgbClr val="FFFFFF"/>
                </a:solidFill>
                <a:latin typeface="Poppins 1 Ultra-Bold"/>
                <a:ea typeface="Poppins 1 Ultra-Bold"/>
                <a:cs typeface="Poppins 1 Ultra-Bold"/>
                <a:sym typeface="Poppins 1 Ultra-Bold"/>
              </a:rPr>
              <a:t>Annual Report</a:t>
            </a:r>
          </a:p>
          <a:p>
            <a:pPr algn="l">
              <a:lnSpc>
                <a:spcPts val="10054"/>
              </a:lnSpc>
            </a:pPr>
            <a:r>
              <a:rPr lang="en-US" sz="9762" b="1">
                <a:solidFill>
                  <a:srgbClr val="FFFFFF"/>
                </a:solidFill>
                <a:latin typeface="Poppins 1 Ultra-Bold"/>
                <a:ea typeface="Poppins 1 Ultra-Bold"/>
                <a:cs typeface="Poppins 1 Ultra-Bold"/>
                <a:sym typeface="Poppins 1 Ultra-Bold"/>
              </a:rPr>
              <a:t>2023-24</a:t>
            </a:r>
          </a:p>
        </p:txBody>
      </p:sp>
      <p:sp>
        <p:nvSpPr>
          <p:cNvPr id="5" name="Freeform 5"/>
          <p:cNvSpPr/>
          <p:nvPr/>
        </p:nvSpPr>
        <p:spPr>
          <a:xfrm>
            <a:off x="10366707" y="-927600"/>
            <a:ext cx="9258300" cy="4629150"/>
          </a:xfrm>
          <a:custGeom>
            <a:avLst/>
            <a:gdLst/>
            <a:ahLst/>
            <a:cxnLst/>
            <a:rect l="l" t="t" r="r" b="b"/>
            <a:pathLst>
              <a:path w="9258300" h="4629150">
                <a:moveTo>
                  <a:pt x="0" y="0"/>
                </a:moveTo>
                <a:lnTo>
                  <a:pt x="9258300" y="0"/>
                </a:lnTo>
                <a:lnTo>
                  <a:pt x="9258300" y="4629150"/>
                </a:lnTo>
                <a:lnTo>
                  <a:pt x="0" y="46291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1955783" y="-420546"/>
            <a:ext cx="1743996" cy="1416997"/>
            <a:chOff x="0" y="0"/>
            <a:chExt cx="2325328" cy="188932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25370" cy="1889379"/>
            </a:xfrm>
            <a:custGeom>
              <a:avLst/>
              <a:gdLst/>
              <a:ahLst/>
              <a:cxnLst/>
              <a:rect l="l" t="t" r="r" b="b"/>
              <a:pathLst>
                <a:path w="2325370" h="1889379">
                  <a:moveTo>
                    <a:pt x="0" y="0"/>
                  </a:moveTo>
                  <a:lnTo>
                    <a:pt x="2325370" y="0"/>
                  </a:lnTo>
                  <a:lnTo>
                    <a:pt x="2325370" y="1889379"/>
                  </a:lnTo>
                  <a:lnTo>
                    <a:pt x="0" y="18893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67" r="-165" b="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614475" y="2396109"/>
            <a:ext cx="1584283" cy="1584283"/>
            <a:chOff x="0" y="0"/>
            <a:chExt cx="2112377" cy="211237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12391" cy="2112391"/>
            </a:xfrm>
            <a:custGeom>
              <a:avLst/>
              <a:gdLst/>
              <a:ahLst/>
              <a:cxnLst/>
              <a:rect l="l" t="t" r="r" b="b"/>
              <a:pathLst>
                <a:path w="2112391" h="2112391">
                  <a:moveTo>
                    <a:pt x="0" y="0"/>
                  </a:moveTo>
                  <a:lnTo>
                    <a:pt x="2112391" y="0"/>
                  </a:lnTo>
                  <a:lnTo>
                    <a:pt x="2112391" y="2112391"/>
                  </a:lnTo>
                  <a:lnTo>
                    <a:pt x="0" y="2112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137697" y="1386975"/>
            <a:ext cx="8229010" cy="1981416"/>
            <a:chOff x="0" y="0"/>
            <a:chExt cx="10972013" cy="26418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972038" cy="2641854"/>
            </a:xfrm>
            <a:custGeom>
              <a:avLst/>
              <a:gdLst/>
              <a:ahLst/>
              <a:cxnLst/>
              <a:rect l="l" t="t" r="r" b="b"/>
              <a:pathLst>
                <a:path w="10972038" h="2641854">
                  <a:moveTo>
                    <a:pt x="0" y="0"/>
                  </a:moveTo>
                  <a:lnTo>
                    <a:pt x="10972038" y="0"/>
                  </a:lnTo>
                  <a:lnTo>
                    <a:pt x="10972038" y="2641854"/>
                  </a:lnTo>
                  <a:lnTo>
                    <a:pt x="0" y="2641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81" b="-8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213150" cy="10287000"/>
          </a:xfrm>
          <a:custGeom>
            <a:avLst/>
            <a:gdLst/>
            <a:ahLst/>
            <a:cxnLst/>
            <a:rect l="l" t="t" r="r" b="b"/>
            <a:pathLst>
              <a:path w="4213150" h="10287000">
                <a:moveTo>
                  <a:pt x="0" y="0"/>
                </a:moveTo>
                <a:lnTo>
                  <a:pt x="4213150" y="0"/>
                </a:lnTo>
                <a:lnTo>
                  <a:pt x="4213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12" r="-14165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127050" y="0"/>
            <a:ext cx="3086100" cy="2127163"/>
            <a:chOff x="0" y="0"/>
            <a:chExt cx="812800" cy="5602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560240"/>
            </a:xfrm>
            <a:custGeom>
              <a:avLst/>
              <a:gdLst/>
              <a:ahLst/>
              <a:cxnLst/>
              <a:rect l="l" t="t" r="r" b="b"/>
              <a:pathLst>
                <a:path w="812800" h="560240">
                  <a:moveTo>
                    <a:pt x="0" y="0"/>
                  </a:moveTo>
                  <a:lnTo>
                    <a:pt x="812800" y="0"/>
                  </a:lnTo>
                  <a:lnTo>
                    <a:pt x="812800" y="560240"/>
                  </a:lnTo>
                  <a:lnTo>
                    <a:pt x="0" y="5602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6173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201934" y="183218"/>
            <a:ext cx="7263984" cy="1690964"/>
          </a:xfrm>
          <a:custGeom>
            <a:avLst/>
            <a:gdLst/>
            <a:ahLst/>
            <a:cxnLst/>
            <a:rect l="l" t="t" r="r" b="b"/>
            <a:pathLst>
              <a:path w="7263984" h="1690964">
                <a:moveTo>
                  <a:pt x="0" y="0"/>
                </a:moveTo>
                <a:lnTo>
                  <a:pt x="7263984" y="0"/>
                </a:lnTo>
                <a:lnTo>
                  <a:pt x="7263984" y="1690964"/>
                </a:lnTo>
                <a:lnTo>
                  <a:pt x="0" y="1690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64" b="-56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4492263" y="2510861"/>
            <a:ext cx="14074850" cy="2570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24"/>
              </a:lnSpc>
            </a:pPr>
            <a:r>
              <a:rPr lang="en-US" sz="4200" spc="-264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Speaking up for people, particularly the most vulnerable.</a:t>
            </a:r>
          </a:p>
          <a:p>
            <a:pPr algn="l">
              <a:lnSpc>
                <a:spcPts val="3024"/>
              </a:lnSpc>
            </a:pPr>
            <a:endParaRPr lang="en-US" sz="4200" spc="-264">
              <a:solidFill>
                <a:srgbClr val="FFFFFF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algn="l">
              <a:lnSpc>
                <a:spcPts val="3024"/>
              </a:lnSpc>
            </a:pPr>
            <a:r>
              <a:rPr lang="en-US" sz="4200" spc="-264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Making a difference.</a:t>
            </a:r>
          </a:p>
          <a:p>
            <a:pPr algn="l">
              <a:lnSpc>
                <a:spcPts val="3024"/>
              </a:lnSpc>
            </a:pPr>
            <a:endParaRPr lang="en-US" sz="4200" spc="-264">
              <a:solidFill>
                <a:srgbClr val="FFFFFF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algn="l">
              <a:lnSpc>
                <a:spcPts val="3024"/>
              </a:lnSpc>
            </a:pPr>
            <a:r>
              <a:rPr lang="en-US" sz="4200" spc="-264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Improving health and social care for all.</a:t>
            </a:r>
          </a:p>
          <a:p>
            <a:pPr algn="l">
              <a:lnSpc>
                <a:spcPts val="5880"/>
              </a:lnSpc>
            </a:pPr>
            <a:endParaRPr lang="en-US" sz="4200" spc="-264">
              <a:solidFill>
                <a:srgbClr val="FFFFFF"/>
              </a:solidFill>
              <a:latin typeface="Poppins 2"/>
              <a:ea typeface="Poppins 2"/>
              <a:cs typeface="Poppins 2"/>
              <a:sym typeface="Poppins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94909" y="5451065"/>
            <a:ext cx="14074850" cy="1493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199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People in Worcestershire have their health and social care needs heard, understood and met.</a:t>
            </a:r>
          </a:p>
        </p:txBody>
      </p:sp>
      <p:sp>
        <p:nvSpPr>
          <p:cNvPr id="9" name="AutoShape 9"/>
          <p:cNvSpPr/>
          <p:nvPr/>
        </p:nvSpPr>
        <p:spPr>
          <a:xfrm>
            <a:off x="7569114" y="4875645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" name="AutoShape 10"/>
          <p:cNvSpPr/>
          <p:nvPr/>
        </p:nvSpPr>
        <p:spPr>
          <a:xfrm>
            <a:off x="7569114" y="7640362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4492263" y="7821337"/>
            <a:ext cx="14318234" cy="3722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199" spc="-264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Independent, Actively Listening, Evidence Based, Improvement, Inclusive, Confidentiality, Influencing</a:t>
            </a:r>
          </a:p>
          <a:p>
            <a:pPr algn="l">
              <a:lnSpc>
                <a:spcPts val="5879"/>
              </a:lnSpc>
            </a:pPr>
            <a:r>
              <a:rPr lang="en-US" sz="4199" spc="-264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Transparent</a:t>
            </a:r>
          </a:p>
          <a:p>
            <a:pPr algn="l">
              <a:lnSpc>
                <a:spcPts val="5879"/>
              </a:lnSpc>
            </a:pPr>
            <a:endParaRPr lang="en-US" sz="4199" spc="-264">
              <a:solidFill>
                <a:srgbClr val="FFFFFF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algn="l">
              <a:lnSpc>
                <a:spcPts val="5879"/>
              </a:lnSpc>
            </a:pPr>
            <a:endParaRPr lang="en-US" sz="4199" spc="-264">
              <a:solidFill>
                <a:srgbClr val="FFFFFF"/>
              </a:solidFill>
              <a:latin typeface="Poppins 2"/>
              <a:ea typeface="Poppins 2"/>
              <a:cs typeface="Poppins 2"/>
              <a:sym typeface="Poppins 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25369" y="731164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6341450" y="4283682"/>
            <a:ext cx="10917850" cy="1509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64"/>
              </a:lnSpc>
            </a:pPr>
            <a:r>
              <a:rPr lang="en-US" sz="5498" b="1">
                <a:solidFill>
                  <a:srgbClr val="FFFFFF"/>
                </a:solidFill>
                <a:latin typeface="Poppins 1 Ultra-Bold"/>
                <a:ea typeface="Poppins 1 Ultra-Bold"/>
                <a:cs typeface="Poppins 1 Ultra-Bold"/>
                <a:sym typeface="Poppins 1 Ultra-Bold"/>
              </a:rPr>
              <a:t>Listening to people who use health and care services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7554154" cy="6541897"/>
            <a:chOff x="0" y="0"/>
            <a:chExt cx="10072205" cy="872252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072243" cy="8722487"/>
            </a:xfrm>
            <a:custGeom>
              <a:avLst/>
              <a:gdLst/>
              <a:ahLst/>
              <a:cxnLst/>
              <a:rect l="l" t="t" r="r" b="b"/>
              <a:pathLst>
                <a:path w="10072243" h="8722487">
                  <a:moveTo>
                    <a:pt x="5036058" y="0"/>
                  </a:moveTo>
                  <a:lnTo>
                    <a:pt x="0" y="0"/>
                  </a:lnTo>
                  <a:lnTo>
                    <a:pt x="2518029" y="4361307"/>
                  </a:lnTo>
                  <a:lnTo>
                    <a:pt x="5036058" y="8722487"/>
                  </a:lnTo>
                  <a:lnTo>
                    <a:pt x="7554214" y="4361307"/>
                  </a:lnTo>
                  <a:lnTo>
                    <a:pt x="10072243" y="0"/>
                  </a:lnTo>
                  <a:close/>
                </a:path>
              </a:pathLst>
            </a:custGeom>
            <a:blipFill>
              <a:blip r:embed="rId4"/>
              <a:stretch>
                <a:fillRect l="-14990" r="-1499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25369" y="731164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6341450" y="4283682"/>
            <a:ext cx="10917850" cy="1509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64"/>
              </a:lnSpc>
            </a:pPr>
            <a:r>
              <a:rPr lang="en-US" sz="5498" b="1">
                <a:solidFill>
                  <a:srgbClr val="FFFFFF"/>
                </a:solidFill>
                <a:latin typeface="Poppins 1 Ultra-Bold"/>
                <a:ea typeface="Poppins 1 Ultra-Bold"/>
                <a:cs typeface="Poppins 1 Ultra-Bold"/>
                <a:sym typeface="Poppins 1 Ultra-Bold"/>
              </a:rPr>
              <a:t>Our reports and recommendations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7554154" cy="6541897"/>
            <a:chOff x="0" y="0"/>
            <a:chExt cx="10072205" cy="872252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072243" cy="8722487"/>
            </a:xfrm>
            <a:custGeom>
              <a:avLst/>
              <a:gdLst/>
              <a:ahLst/>
              <a:cxnLst/>
              <a:rect l="l" t="t" r="r" b="b"/>
              <a:pathLst>
                <a:path w="10072243" h="8722487">
                  <a:moveTo>
                    <a:pt x="5036058" y="0"/>
                  </a:moveTo>
                  <a:lnTo>
                    <a:pt x="0" y="0"/>
                  </a:lnTo>
                  <a:lnTo>
                    <a:pt x="2518029" y="4361307"/>
                  </a:lnTo>
                  <a:lnTo>
                    <a:pt x="5036058" y="8722487"/>
                  </a:lnTo>
                  <a:lnTo>
                    <a:pt x="7554214" y="4361307"/>
                  </a:lnTo>
                  <a:lnTo>
                    <a:pt x="10072243" y="0"/>
                  </a:lnTo>
                  <a:close/>
                </a:path>
              </a:pathLst>
            </a:custGeom>
            <a:blipFill>
              <a:blip r:embed="rId4"/>
              <a:stretch>
                <a:fillRect l="-14990" r="-1499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25369" y="731164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6341450" y="4283682"/>
            <a:ext cx="10917850" cy="1509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64"/>
              </a:lnSpc>
            </a:pPr>
            <a:r>
              <a:rPr lang="en-US" sz="5498" b="1">
                <a:solidFill>
                  <a:srgbClr val="FFFFFF"/>
                </a:solidFill>
                <a:latin typeface="Poppins 1 Ultra-Bold"/>
                <a:ea typeface="Poppins 1 Ultra-Bold"/>
                <a:cs typeface="Poppins 1 Ultra-Bold"/>
                <a:sym typeface="Poppins 1 Ultra-Bold"/>
              </a:rPr>
              <a:t>Improving the quality of health and care services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7554154" cy="6541897"/>
            <a:chOff x="0" y="0"/>
            <a:chExt cx="10072205" cy="872252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072243" cy="8722487"/>
            </a:xfrm>
            <a:custGeom>
              <a:avLst/>
              <a:gdLst/>
              <a:ahLst/>
              <a:cxnLst/>
              <a:rect l="l" t="t" r="r" b="b"/>
              <a:pathLst>
                <a:path w="10072243" h="8722487">
                  <a:moveTo>
                    <a:pt x="5036058" y="0"/>
                  </a:moveTo>
                  <a:lnTo>
                    <a:pt x="0" y="0"/>
                  </a:lnTo>
                  <a:lnTo>
                    <a:pt x="2518029" y="4361307"/>
                  </a:lnTo>
                  <a:lnTo>
                    <a:pt x="5036058" y="8722487"/>
                  </a:lnTo>
                  <a:lnTo>
                    <a:pt x="7554214" y="4361307"/>
                  </a:lnTo>
                  <a:lnTo>
                    <a:pt x="10072243" y="0"/>
                  </a:lnTo>
                  <a:close/>
                </a:path>
              </a:pathLst>
            </a:custGeom>
            <a:blipFill>
              <a:blip r:embed="rId4"/>
              <a:stretch>
                <a:fillRect l="-29086" r="-2908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25369" y="731164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6341450" y="4283682"/>
            <a:ext cx="10917850" cy="2223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64"/>
              </a:lnSpc>
            </a:pPr>
            <a:r>
              <a:rPr lang="en-US" sz="5498" b="1">
                <a:solidFill>
                  <a:srgbClr val="FFFFFF"/>
                </a:solidFill>
                <a:latin typeface="Poppins 1 Ultra-Bold"/>
                <a:ea typeface="Poppins 1 Ultra-Bold"/>
                <a:cs typeface="Poppins 1 Ultra-Bold"/>
                <a:sym typeface="Poppins 1 Ultra-Bold"/>
              </a:rPr>
              <a:t>Making sure people are involved in planning and reviewing services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7554154" cy="6541897"/>
            <a:chOff x="0" y="0"/>
            <a:chExt cx="10072205" cy="872252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072243" cy="8722487"/>
            </a:xfrm>
            <a:custGeom>
              <a:avLst/>
              <a:gdLst/>
              <a:ahLst/>
              <a:cxnLst/>
              <a:rect l="l" t="t" r="r" b="b"/>
              <a:pathLst>
                <a:path w="10072243" h="8722487">
                  <a:moveTo>
                    <a:pt x="5036058" y="0"/>
                  </a:moveTo>
                  <a:lnTo>
                    <a:pt x="0" y="0"/>
                  </a:lnTo>
                  <a:lnTo>
                    <a:pt x="2518029" y="4361307"/>
                  </a:lnTo>
                  <a:lnTo>
                    <a:pt x="5036058" y="8722487"/>
                  </a:lnTo>
                  <a:lnTo>
                    <a:pt x="7554214" y="4361307"/>
                  </a:lnTo>
                  <a:lnTo>
                    <a:pt x="10072243" y="0"/>
                  </a:lnTo>
                  <a:close/>
                </a:path>
              </a:pathLst>
            </a:custGeom>
            <a:blipFill>
              <a:blip r:embed="rId4"/>
              <a:stretch>
                <a:fillRect l="-14990" r="-1499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46415" y="3491819"/>
            <a:ext cx="8452096" cy="5486148"/>
          </a:xfrm>
          <a:custGeom>
            <a:avLst/>
            <a:gdLst/>
            <a:ahLst/>
            <a:cxnLst/>
            <a:rect l="l" t="t" r="r" b="b"/>
            <a:pathLst>
              <a:path w="8452096" h="5486148">
                <a:moveTo>
                  <a:pt x="0" y="0"/>
                </a:moveTo>
                <a:lnTo>
                  <a:pt x="8452096" y="0"/>
                </a:lnTo>
                <a:lnTo>
                  <a:pt x="8452096" y="5486148"/>
                </a:lnTo>
                <a:lnTo>
                  <a:pt x="0" y="54861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310988" y="-375816"/>
            <a:ext cx="4056017" cy="3230761"/>
          </a:xfrm>
          <a:custGeom>
            <a:avLst/>
            <a:gdLst/>
            <a:ahLst/>
            <a:cxnLst/>
            <a:rect l="l" t="t" r="r" b="b"/>
            <a:pathLst>
              <a:path w="4056017" h="3230761">
                <a:moveTo>
                  <a:pt x="0" y="0"/>
                </a:moveTo>
                <a:lnTo>
                  <a:pt x="4056017" y="0"/>
                </a:lnTo>
                <a:lnTo>
                  <a:pt x="4056017" y="3230761"/>
                </a:lnTo>
                <a:lnTo>
                  <a:pt x="0" y="32307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1028700"/>
            <a:ext cx="6305681" cy="5906216"/>
          </a:xfrm>
          <a:custGeom>
            <a:avLst/>
            <a:gdLst/>
            <a:ahLst/>
            <a:cxnLst/>
            <a:rect l="l" t="t" r="r" b="b"/>
            <a:pathLst>
              <a:path w="6305681" h="5906216">
                <a:moveTo>
                  <a:pt x="0" y="0"/>
                </a:moveTo>
                <a:lnTo>
                  <a:pt x="6305681" y="0"/>
                </a:lnTo>
                <a:lnTo>
                  <a:pt x="6305681" y="5906216"/>
                </a:lnTo>
                <a:lnTo>
                  <a:pt x="0" y="5906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0" y="1028700"/>
            <a:ext cx="6305681" cy="5906216"/>
            <a:chOff x="0" y="0"/>
            <a:chExt cx="8407575" cy="78749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7527" cy="7875016"/>
            </a:xfrm>
            <a:custGeom>
              <a:avLst/>
              <a:gdLst/>
              <a:ahLst/>
              <a:cxnLst/>
              <a:rect l="l" t="t" r="r" b="b"/>
              <a:pathLst>
                <a:path w="8407527" h="7875016">
                  <a:moveTo>
                    <a:pt x="8407527" y="7875016"/>
                  </a:moveTo>
                  <a:lnTo>
                    <a:pt x="0" y="5752338"/>
                  </a:lnTo>
                  <a:lnTo>
                    <a:pt x="0" y="0"/>
                  </a:lnTo>
                  <a:lnTo>
                    <a:pt x="8407527" y="2122678"/>
                  </a:lnTo>
                  <a:lnTo>
                    <a:pt x="8407527" y="7875016"/>
                  </a:lnTo>
                  <a:close/>
                </a:path>
              </a:pathLst>
            </a:custGeom>
            <a:blipFill>
              <a:blip r:embed="rId8"/>
              <a:stretch>
                <a:fillRect l="-20248" r="-2024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7490058" y="8549802"/>
            <a:ext cx="12889971" cy="7096560"/>
          </a:xfrm>
          <a:custGeom>
            <a:avLst/>
            <a:gdLst/>
            <a:ahLst/>
            <a:cxnLst/>
            <a:rect l="l" t="t" r="r" b="b"/>
            <a:pathLst>
              <a:path w="12889971" h="7096560">
                <a:moveTo>
                  <a:pt x="0" y="0"/>
                </a:moveTo>
                <a:lnTo>
                  <a:pt x="12889971" y="0"/>
                </a:lnTo>
                <a:lnTo>
                  <a:pt x="12889971" y="7096560"/>
                </a:lnTo>
                <a:lnTo>
                  <a:pt x="0" y="70965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6680974" y="463278"/>
            <a:ext cx="14240342" cy="88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72"/>
              </a:lnSpc>
            </a:pPr>
            <a:r>
              <a:rPr lang="en-US" sz="6089" b="1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Attendance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80974" y="1989745"/>
            <a:ext cx="11261698" cy="314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2"/>
              </a:lnSpc>
            </a:pPr>
            <a:r>
              <a:rPr lang="en-US" sz="4093" b="1" spc="24">
                <a:solidFill>
                  <a:srgbClr val="E73E97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Directors </a:t>
            </a:r>
          </a:p>
          <a:p>
            <a:pPr algn="l">
              <a:lnSpc>
                <a:spcPts val="4912"/>
              </a:lnSpc>
            </a:pPr>
            <a:r>
              <a:rPr lang="en-US" sz="4093" spc="24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Jo Ringshall – </a:t>
            </a:r>
            <a:r>
              <a:rPr lang="en-US" sz="4093" b="1" spc="24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Chair</a:t>
            </a:r>
          </a:p>
          <a:p>
            <a:pPr algn="l">
              <a:lnSpc>
                <a:spcPts val="4912"/>
              </a:lnSpc>
            </a:pPr>
            <a:r>
              <a:rPr lang="en-US" sz="4093" spc="24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Simon Adams – </a:t>
            </a:r>
            <a:r>
              <a:rPr lang="en-US" sz="4093" b="1" spc="24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Managing Director</a:t>
            </a:r>
          </a:p>
          <a:p>
            <a:pPr algn="l">
              <a:lnSpc>
                <a:spcPts val="4912"/>
              </a:lnSpc>
            </a:pPr>
            <a:r>
              <a:rPr lang="en-US" sz="4093" spc="24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John Taylor, Chris Byrne, Debbie Lamont</a:t>
            </a:r>
          </a:p>
          <a:p>
            <a:pPr algn="l">
              <a:lnSpc>
                <a:spcPts val="4912"/>
              </a:lnSpc>
            </a:pPr>
            <a:r>
              <a:rPr lang="en-US" sz="4093" spc="24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Don Beckett - </a:t>
            </a:r>
            <a:r>
              <a:rPr lang="en-US" sz="4093" b="1" spc="24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Directors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80974" y="5410361"/>
            <a:ext cx="11001104" cy="5087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26"/>
              </a:lnSpc>
            </a:pPr>
            <a:r>
              <a:rPr lang="en-US" sz="4090" b="1" spc="24">
                <a:solidFill>
                  <a:srgbClr val="E73E97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Co-opted Members </a:t>
            </a:r>
          </a:p>
          <a:p>
            <a:pPr algn="l">
              <a:lnSpc>
                <a:spcPts val="5726"/>
              </a:lnSpc>
            </a:pPr>
            <a:r>
              <a:rPr lang="en-US" sz="4090" b="1" spc="24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St Paul’s Hostel</a:t>
            </a:r>
            <a:r>
              <a:rPr lang="en-US" sz="4090" spc="24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 – Erica Burlace</a:t>
            </a:r>
          </a:p>
          <a:p>
            <a:pPr algn="l">
              <a:lnSpc>
                <a:spcPts val="5726"/>
              </a:lnSpc>
            </a:pPr>
            <a:r>
              <a:rPr lang="en-US" sz="4090" b="1" spc="24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Young Solutions</a:t>
            </a:r>
            <a:r>
              <a:rPr lang="en-US" sz="4090" spc="24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 – Pete Sugg</a:t>
            </a:r>
          </a:p>
          <a:p>
            <a:pPr algn="l">
              <a:lnSpc>
                <a:spcPts val="5726"/>
              </a:lnSpc>
            </a:pPr>
            <a:r>
              <a:rPr lang="en-US" sz="4090" b="1" spc="24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Sandycroft</a:t>
            </a:r>
            <a:r>
              <a:rPr lang="en-US" sz="4090" spc="24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 – Lee McKenzie</a:t>
            </a:r>
          </a:p>
          <a:p>
            <a:pPr algn="l">
              <a:lnSpc>
                <a:spcPts val="5726"/>
              </a:lnSpc>
            </a:pPr>
            <a:r>
              <a:rPr lang="en-US" sz="4090" b="1" spc="24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Parent Carers Forum</a:t>
            </a:r>
            <a:r>
              <a:rPr lang="en-US" sz="4090" spc="24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 – Hazel Shaw</a:t>
            </a:r>
          </a:p>
          <a:p>
            <a:pPr algn="l">
              <a:lnSpc>
                <a:spcPts val="5726"/>
              </a:lnSpc>
            </a:pPr>
            <a:r>
              <a:rPr lang="en-US" sz="4090" b="1" spc="24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Volunteer</a:t>
            </a:r>
            <a:r>
              <a:rPr lang="en-US" sz="4090" spc="24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 – David Saunders</a:t>
            </a:r>
          </a:p>
          <a:p>
            <a:pPr algn="l">
              <a:lnSpc>
                <a:spcPts val="5726"/>
              </a:lnSpc>
            </a:pPr>
            <a:endParaRPr lang="en-US" sz="4090" spc="24">
              <a:solidFill>
                <a:srgbClr val="FFFFFF"/>
              </a:solidFill>
              <a:latin typeface="Poppins 2"/>
              <a:ea typeface="Poppins 2"/>
              <a:cs typeface="Poppins 2"/>
              <a:sym typeface="Poppins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680974" y="1261502"/>
            <a:ext cx="10845026" cy="547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with Jo Ringshall, Chair, Healthwatch Worcestershire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25369" y="731164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6341450" y="4283682"/>
            <a:ext cx="10917850" cy="1509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64"/>
              </a:lnSpc>
            </a:pPr>
            <a:r>
              <a:rPr lang="en-US" sz="5498" b="1">
                <a:solidFill>
                  <a:srgbClr val="FFFFFF"/>
                </a:solidFill>
                <a:latin typeface="Poppins 1 Ultra-Bold"/>
                <a:ea typeface="Poppins 1 Ultra-Bold"/>
                <a:cs typeface="Poppins 1 Ultra-Bold"/>
                <a:sym typeface="Poppins 1 Ultra-Bold"/>
              </a:rPr>
              <a:t>Signposting people to advice and information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7554154" cy="6541897"/>
            <a:chOff x="0" y="0"/>
            <a:chExt cx="10072205" cy="872252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072243" cy="8722487"/>
            </a:xfrm>
            <a:custGeom>
              <a:avLst/>
              <a:gdLst/>
              <a:ahLst/>
              <a:cxnLst/>
              <a:rect l="l" t="t" r="r" b="b"/>
              <a:pathLst>
                <a:path w="10072243" h="8722487">
                  <a:moveTo>
                    <a:pt x="5036058" y="0"/>
                  </a:moveTo>
                  <a:lnTo>
                    <a:pt x="0" y="0"/>
                  </a:lnTo>
                  <a:lnTo>
                    <a:pt x="2518029" y="4361307"/>
                  </a:lnTo>
                  <a:lnTo>
                    <a:pt x="5036058" y="8722487"/>
                  </a:lnTo>
                  <a:lnTo>
                    <a:pt x="7554214" y="4361307"/>
                  </a:lnTo>
                  <a:lnTo>
                    <a:pt x="10072243" y="0"/>
                  </a:lnTo>
                  <a:close/>
                </a:path>
              </a:pathLst>
            </a:custGeom>
            <a:blipFill>
              <a:blip r:embed="rId4"/>
              <a:stretch>
                <a:fillRect l="-14990" r="-1499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95277" y="0"/>
            <a:ext cx="8292723" cy="9329314"/>
          </a:xfrm>
          <a:custGeom>
            <a:avLst/>
            <a:gdLst/>
            <a:ahLst/>
            <a:cxnLst/>
            <a:rect l="l" t="t" r="r" b="b"/>
            <a:pathLst>
              <a:path w="8292723" h="9329314">
                <a:moveTo>
                  <a:pt x="0" y="0"/>
                </a:moveTo>
                <a:lnTo>
                  <a:pt x="8292723" y="0"/>
                </a:lnTo>
                <a:lnTo>
                  <a:pt x="8292723" y="9329314"/>
                </a:lnTo>
                <a:lnTo>
                  <a:pt x="0" y="9329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2078850" y="6814709"/>
            <a:ext cx="6209150" cy="3472291"/>
          </a:xfrm>
          <a:custGeom>
            <a:avLst/>
            <a:gdLst/>
            <a:ahLst/>
            <a:cxnLst/>
            <a:rect l="l" t="t" r="r" b="b"/>
            <a:pathLst>
              <a:path w="6209150" h="3472291">
                <a:moveTo>
                  <a:pt x="0" y="0"/>
                </a:moveTo>
                <a:lnTo>
                  <a:pt x="6209150" y="0"/>
                </a:lnTo>
                <a:lnTo>
                  <a:pt x="6209150" y="3472291"/>
                </a:lnTo>
                <a:lnTo>
                  <a:pt x="0" y="34722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8100938" y="4765054"/>
            <a:ext cx="2086124" cy="794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4"/>
              </a:lnSpc>
              <a:spcBef>
                <a:spcPct val="0"/>
              </a:spcBef>
            </a:pPr>
            <a:r>
              <a:rPr lang="en-US" sz="5498" b="1">
                <a:solidFill>
                  <a:srgbClr val="FFFFFF"/>
                </a:solidFill>
                <a:latin typeface="Poppins 1 Ultra-Bold"/>
                <a:ea typeface="Poppins 1 Ultra-Bold"/>
                <a:cs typeface="Poppins 1 Ultra-Bold"/>
                <a:sym typeface="Poppins 1 Ultra-Bold"/>
              </a:rPr>
              <a:t>Video</a:t>
            </a:r>
          </a:p>
        </p:txBody>
      </p:sp>
      <p:pic>
        <p:nvPicPr>
          <p:cNvPr id="5" name="Online Media 4" title="Healthwatch Worcestershire Volunteer Video">
            <a:hlinkClick r:id="" action="ppaction://media"/>
            <a:extLst>
              <a:ext uri="{FF2B5EF4-FFF2-40B4-BE49-F238E27FC236}">
                <a16:creationId xmlns:a16="http://schemas.microsoft.com/office/drawing/2014/main" id="{0E74F450-4991-F1FF-9ED5-6BA2B6353F9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0" y="-22860"/>
            <a:ext cx="18288000" cy="10332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485153" y="0"/>
            <a:ext cx="7802847" cy="6757266"/>
            <a:chOff x="0" y="0"/>
            <a:chExt cx="10403796" cy="9009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03840" cy="9009634"/>
            </a:xfrm>
            <a:custGeom>
              <a:avLst/>
              <a:gdLst/>
              <a:ahLst/>
              <a:cxnLst/>
              <a:rect l="l" t="t" r="r" b="b"/>
              <a:pathLst>
                <a:path w="10403840" h="9009634">
                  <a:moveTo>
                    <a:pt x="5201920" y="0"/>
                  </a:moveTo>
                  <a:lnTo>
                    <a:pt x="0" y="0"/>
                  </a:lnTo>
                  <a:lnTo>
                    <a:pt x="2600960" y="4504817"/>
                  </a:lnTo>
                  <a:lnTo>
                    <a:pt x="5201920" y="9009634"/>
                  </a:lnTo>
                  <a:lnTo>
                    <a:pt x="7802880" y="4504817"/>
                  </a:lnTo>
                  <a:lnTo>
                    <a:pt x="10403840" y="0"/>
                  </a:lnTo>
                  <a:close/>
                </a:path>
              </a:pathLst>
            </a:custGeom>
            <a:blipFill>
              <a:blip r:embed="rId4"/>
              <a:stretch>
                <a:fillRect l="-14868" r="-1486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29694" y="844996"/>
            <a:ext cx="12298131" cy="2533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Item 8</a:t>
            </a:r>
          </a:p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Young People’s Health &amp; Emotional Wellbeing report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29694" y="4739210"/>
            <a:ext cx="11696068" cy="2018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8"/>
              </a:lnSpc>
            </a:pPr>
            <a:r>
              <a:rPr lang="en-US" sz="3798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Introduced by </a:t>
            </a:r>
            <a:r>
              <a:rPr lang="en-US" sz="3798" b="1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Debbie Lamont</a:t>
            </a:r>
          </a:p>
          <a:p>
            <a:pPr algn="l">
              <a:lnSpc>
                <a:spcPts val="5318"/>
              </a:lnSpc>
            </a:pPr>
            <a:r>
              <a:rPr lang="en-US" sz="3798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Director</a:t>
            </a:r>
          </a:p>
          <a:p>
            <a:pPr algn="l">
              <a:lnSpc>
                <a:spcPts val="5318"/>
              </a:lnSpc>
            </a:pPr>
            <a:r>
              <a:rPr lang="en-US" sz="3798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Healthwatch Worcestershire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485153" y="0"/>
            <a:ext cx="7802847" cy="6757266"/>
            <a:chOff x="0" y="0"/>
            <a:chExt cx="10403796" cy="9009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03840" cy="9009634"/>
            </a:xfrm>
            <a:custGeom>
              <a:avLst/>
              <a:gdLst/>
              <a:ahLst/>
              <a:cxnLst/>
              <a:rect l="l" t="t" r="r" b="b"/>
              <a:pathLst>
                <a:path w="10403840" h="9009634">
                  <a:moveTo>
                    <a:pt x="5201920" y="0"/>
                  </a:moveTo>
                  <a:lnTo>
                    <a:pt x="0" y="0"/>
                  </a:lnTo>
                  <a:lnTo>
                    <a:pt x="2600960" y="4504817"/>
                  </a:lnTo>
                  <a:lnTo>
                    <a:pt x="5201920" y="9009634"/>
                  </a:lnTo>
                  <a:lnTo>
                    <a:pt x="7802880" y="4504817"/>
                  </a:lnTo>
                  <a:lnTo>
                    <a:pt x="10403840" y="0"/>
                  </a:lnTo>
                  <a:close/>
                </a:path>
              </a:pathLst>
            </a:custGeom>
            <a:blipFill>
              <a:blip r:embed="rId4"/>
              <a:stretch>
                <a:fillRect l="-14868" r="-1486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852192"/>
            <a:ext cx="10677830" cy="6017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Project Aims</a:t>
            </a:r>
          </a:p>
          <a:p>
            <a:pPr algn="l">
              <a:lnSpc>
                <a:spcPts val="4480"/>
              </a:lnSpc>
            </a:pPr>
            <a:endParaRPr lang="en-US" sz="5199" b="1">
              <a:solidFill>
                <a:srgbClr val="FFFFFF"/>
              </a:solidFill>
              <a:latin typeface="Poppins 2 Bold"/>
              <a:ea typeface="Poppins 2 Bold"/>
              <a:cs typeface="Poppins 2 Bold"/>
              <a:sym typeface="Poppins 2 Bold"/>
            </a:endParaRPr>
          </a:p>
          <a:p>
            <a:pPr algn="just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The aim of the project was to hear young people’s views on their own physical health and their emotional wellbeing. </a:t>
            </a:r>
          </a:p>
          <a:p>
            <a:pPr algn="just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It also sought to understand where they looked for information about health and wellbeing. </a:t>
            </a:r>
          </a:p>
          <a:p>
            <a:pPr algn="just">
              <a:lnSpc>
                <a:spcPts val="4480"/>
              </a:lnSpc>
            </a:pPr>
            <a:endParaRPr lang="en-US" sz="3200">
              <a:solidFill>
                <a:srgbClr val="FFFFFF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algn="just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It gave young people an opportunity to feedback on their experiences accessing support.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485153" y="0"/>
            <a:ext cx="7802847" cy="6757266"/>
            <a:chOff x="0" y="0"/>
            <a:chExt cx="10403796" cy="9009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03840" cy="9009634"/>
            </a:xfrm>
            <a:custGeom>
              <a:avLst/>
              <a:gdLst/>
              <a:ahLst/>
              <a:cxnLst/>
              <a:rect l="l" t="t" r="r" b="b"/>
              <a:pathLst>
                <a:path w="10403840" h="9009634">
                  <a:moveTo>
                    <a:pt x="5201920" y="0"/>
                  </a:moveTo>
                  <a:lnTo>
                    <a:pt x="0" y="0"/>
                  </a:lnTo>
                  <a:lnTo>
                    <a:pt x="2600960" y="4504817"/>
                  </a:lnTo>
                  <a:lnTo>
                    <a:pt x="5201920" y="9009634"/>
                  </a:lnTo>
                  <a:lnTo>
                    <a:pt x="7802880" y="4504817"/>
                  </a:lnTo>
                  <a:lnTo>
                    <a:pt x="10403840" y="0"/>
                  </a:lnTo>
                  <a:close/>
                </a:path>
              </a:pathLst>
            </a:custGeom>
            <a:blipFill>
              <a:blip r:embed="rId4"/>
              <a:stretch>
                <a:fillRect l="-14868" r="-1486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88066" y="3096577"/>
            <a:ext cx="12106168" cy="395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What We Did</a:t>
            </a:r>
          </a:p>
          <a:p>
            <a:pPr algn="l">
              <a:lnSpc>
                <a:spcPts val="4480"/>
              </a:lnSpc>
            </a:pPr>
            <a:endParaRPr lang="en-US" sz="5199" b="1">
              <a:solidFill>
                <a:srgbClr val="FFFFFF"/>
              </a:solidFill>
              <a:latin typeface="Poppins 2 Bold"/>
              <a:ea typeface="Poppins 2 Bold"/>
              <a:cs typeface="Poppins 2 Bold"/>
              <a:sym typeface="Poppins 2 Bold"/>
            </a:endParaR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We heard from a total of 249 young people from all six districts of Worcestershire</a:t>
            </a:r>
          </a:p>
          <a:p>
            <a:pPr algn="l">
              <a:lnSpc>
                <a:spcPts val="5880"/>
              </a:lnSpc>
            </a:pPr>
            <a:endParaRPr lang="en-US" sz="3200">
              <a:solidFill>
                <a:srgbClr val="FFFFFF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algn="just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485153" y="0"/>
            <a:ext cx="7802847" cy="6757266"/>
            <a:chOff x="0" y="0"/>
            <a:chExt cx="10403796" cy="9009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03840" cy="9009634"/>
            </a:xfrm>
            <a:custGeom>
              <a:avLst/>
              <a:gdLst/>
              <a:ahLst/>
              <a:cxnLst/>
              <a:rect l="l" t="t" r="r" b="b"/>
              <a:pathLst>
                <a:path w="10403840" h="9009634">
                  <a:moveTo>
                    <a:pt x="5201920" y="0"/>
                  </a:moveTo>
                  <a:lnTo>
                    <a:pt x="0" y="0"/>
                  </a:lnTo>
                  <a:lnTo>
                    <a:pt x="2600960" y="4504817"/>
                  </a:lnTo>
                  <a:lnTo>
                    <a:pt x="5201920" y="9009634"/>
                  </a:lnTo>
                  <a:lnTo>
                    <a:pt x="7802880" y="4504817"/>
                  </a:lnTo>
                  <a:lnTo>
                    <a:pt x="10403840" y="0"/>
                  </a:lnTo>
                  <a:close/>
                </a:path>
              </a:pathLst>
            </a:custGeom>
            <a:blipFill>
              <a:blip r:embed="rId4"/>
              <a:stretch>
                <a:fillRect l="-14868" r="-1486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377190"/>
            <a:ext cx="11050232" cy="10513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Key Findings</a:t>
            </a:r>
          </a:p>
          <a:p>
            <a:pPr algn="l">
              <a:lnSpc>
                <a:spcPts val="4480"/>
              </a:lnSpc>
            </a:pPr>
            <a:endParaRPr lang="en-US" sz="5199" b="1">
              <a:solidFill>
                <a:srgbClr val="FFFFFF"/>
              </a:solidFill>
              <a:latin typeface="Poppins 2 Bold"/>
              <a:ea typeface="Poppins 2 Bold"/>
              <a:cs typeface="Poppins 2 Bold"/>
              <a:sym typeface="Poppins 2 Bold"/>
            </a:endParaR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Young people’s physical health is mainly good, but they experience poorer emotional wellbeing / mental health.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We wanted to understand if young people felt they had enough information and where they sought out information: </a:t>
            </a: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FFFFFF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The top 3 places that young people use for information are: Google, NHS England and school/college website</a:t>
            </a: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FFFFFF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Sadly, support services for emotional wellbeing were poorly rated with many still waiting to access or having been rejected with no alternative offered. </a:t>
            </a: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FFFFFF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algn="just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485153" y="0"/>
            <a:ext cx="7802847" cy="6757266"/>
            <a:chOff x="0" y="0"/>
            <a:chExt cx="10403796" cy="9009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03840" cy="9009634"/>
            </a:xfrm>
            <a:custGeom>
              <a:avLst/>
              <a:gdLst/>
              <a:ahLst/>
              <a:cxnLst/>
              <a:rect l="l" t="t" r="r" b="b"/>
              <a:pathLst>
                <a:path w="10403840" h="9009634">
                  <a:moveTo>
                    <a:pt x="5201920" y="0"/>
                  </a:moveTo>
                  <a:lnTo>
                    <a:pt x="0" y="0"/>
                  </a:lnTo>
                  <a:lnTo>
                    <a:pt x="2600960" y="4504817"/>
                  </a:lnTo>
                  <a:lnTo>
                    <a:pt x="5201920" y="9009634"/>
                  </a:lnTo>
                  <a:lnTo>
                    <a:pt x="7802880" y="4504817"/>
                  </a:lnTo>
                  <a:lnTo>
                    <a:pt x="10403840" y="0"/>
                  </a:lnTo>
                  <a:close/>
                </a:path>
              </a:pathLst>
            </a:custGeom>
            <a:blipFill>
              <a:blip r:embed="rId4"/>
              <a:stretch>
                <a:fillRect l="-14868" r="-1486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27926" y="1613911"/>
            <a:ext cx="11932527" cy="4500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5" lvl="1" indent="-345443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Nearly half - of young people have stopped doing activities that are fun and relaxing in the last year due to </a:t>
            </a:r>
            <a:r>
              <a:rPr lang="en-US" sz="3200" b="1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poor mental health </a:t>
            </a: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and/or</a:t>
            </a:r>
            <a:r>
              <a:rPr lang="en-US" sz="3200" b="1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 rising costs</a:t>
            </a: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 and their </a:t>
            </a:r>
            <a:r>
              <a:rPr lang="en-US" sz="3200" b="1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family’s financial situation.</a:t>
            </a:r>
          </a:p>
          <a:p>
            <a:pPr algn="l">
              <a:lnSpc>
                <a:spcPts val="4480"/>
              </a:lnSpc>
            </a:pPr>
            <a:endParaRPr lang="en-US" sz="3200" b="1">
              <a:solidFill>
                <a:srgbClr val="FFFFFF"/>
              </a:solidFill>
              <a:latin typeface="Poppins 2 Bold"/>
              <a:ea typeface="Poppins 2 Bold"/>
              <a:cs typeface="Poppins 2 Bold"/>
              <a:sym typeface="Poppins 2 Bold"/>
            </a:endParaRPr>
          </a:p>
          <a:p>
            <a:pPr marL="690885" lvl="1" indent="-345443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Young people were aware of Worcestershire based online information on health and wellbeing, </a:t>
            </a:r>
            <a:r>
              <a:rPr lang="en-US" sz="3200" b="1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BUT their willingness to use it is low.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9754" y="585801"/>
            <a:ext cx="4802190" cy="83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  <a:spcBef>
                <a:spcPct val="0"/>
              </a:spcBef>
            </a:pPr>
            <a:r>
              <a:rPr lang="en-US" sz="5199" b="1" spc="25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Key Findings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7926" y="5838605"/>
            <a:ext cx="17031374" cy="4276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8"/>
              </a:lnSpc>
              <a:spcBef>
                <a:spcPct val="0"/>
              </a:spcBef>
            </a:pPr>
            <a:endParaRPr/>
          </a:p>
          <a:p>
            <a:pPr marL="690881" lvl="1" indent="-345440" algn="l">
              <a:lnSpc>
                <a:spcPts val="3840"/>
              </a:lnSpc>
              <a:spcBef>
                <a:spcPct val="0"/>
              </a:spcBef>
              <a:buFont typeface="Arial"/>
              <a:buChar char="•"/>
            </a:pPr>
            <a:r>
              <a:rPr lang="en-US" sz="3200" spc="16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Young people are telling us very clearly that the type of support that they would find helpful are </a:t>
            </a:r>
            <a:r>
              <a:rPr lang="en-US" sz="3200" b="1" spc="16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one-to-one in-person sessions</a:t>
            </a:r>
            <a:r>
              <a:rPr lang="en-US" sz="3200" spc="16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. They are reluctant to use video calling or group sessions and are likely to reject or refuse to engage with these options.</a:t>
            </a:r>
          </a:p>
          <a:p>
            <a:pPr algn="l">
              <a:lnSpc>
                <a:spcPts val="3840"/>
              </a:lnSpc>
              <a:spcBef>
                <a:spcPct val="0"/>
              </a:spcBef>
            </a:pPr>
            <a:endParaRPr lang="en-US" sz="3200" spc="16">
              <a:solidFill>
                <a:srgbClr val="FFFFFF"/>
              </a:solidFill>
              <a:latin typeface="Poppins 1"/>
              <a:ea typeface="Poppins 1"/>
              <a:cs typeface="Poppins 1"/>
              <a:sym typeface="Poppins 1"/>
            </a:endParaRPr>
          </a:p>
          <a:p>
            <a:pPr marL="690881" lvl="1" indent="-345440" algn="l">
              <a:lnSpc>
                <a:spcPts val="3840"/>
              </a:lnSpc>
              <a:spcBef>
                <a:spcPct val="0"/>
              </a:spcBef>
              <a:buFont typeface="Arial"/>
              <a:buChar char="•"/>
            </a:pPr>
            <a:r>
              <a:rPr lang="en-US" sz="3200" b="1" spc="16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72%</a:t>
            </a:r>
            <a:r>
              <a:rPr lang="en-US" sz="3200" spc="16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 said </a:t>
            </a:r>
            <a:r>
              <a:rPr lang="en-US" sz="3200" b="1" spc="16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1:1</a:t>
            </a:r>
            <a:r>
              <a:rPr lang="en-US" sz="3200" spc="16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 sessions outside of school/college were their preferred option.</a:t>
            </a:r>
          </a:p>
          <a:p>
            <a:pPr algn="l">
              <a:lnSpc>
                <a:spcPts val="3840"/>
              </a:lnSpc>
              <a:spcBef>
                <a:spcPct val="0"/>
              </a:spcBef>
            </a:pPr>
            <a:r>
              <a:rPr lang="en-US" sz="3200" spc="16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485153" y="0"/>
            <a:ext cx="7802847" cy="6757266"/>
            <a:chOff x="0" y="0"/>
            <a:chExt cx="10403796" cy="9009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03840" cy="9009634"/>
            </a:xfrm>
            <a:custGeom>
              <a:avLst/>
              <a:gdLst/>
              <a:ahLst/>
              <a:cxnLst/>
              <a:rect l="l" t="t" r="r" b="b"/>
              <a:pathLst>
                <a:path w="10403840" h="9009634">
                  <a:moveTo>
                    <a:pt x="5201920" y="0"/>
                  </a:moveTo>
                  <a:lnTo>
                    <a:pt x="0" y="0"/>
                  </a:lnTo>
                  <a:lnTo>
                    <a:pt x="2600960" y="4504817"/>
                  </a:lnTo>
                  <a:lnTo>
                    <a:pt x="5201920" y="9009634"/>
                  </a:lnTo>
                  <a:lnTo>
                    <a:pt x="7802880" y="4504817"/>
                  </a:lnTo>
                  <a:lnTo>
                    <a:pt x="10403840" y="0"/>
                  </a:lnTo>
                  <a:close/>
                </a:path>
              </a:pathLst>
            </a:custGeom>
            <a:blipFill>
              <a:blip r:embed="rId4"/>
              <a:stretch>
                <a:fillRect l="-14868" r="-1486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65047" y="3131503"/>
            <a:ext cx="11689406" cy="5062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11 young people told us they identified as gender diverse.</a:t>
            </a: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FFFFFF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4 (36%) of those young people felt they needed support around their gender identity but, despite asking, had not received any. </a:t>
            </a: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FFFFFF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Those that had received support found it very mixed. </a:t>
            </a: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FFFFFF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FFFFFF"/>
              </a:solidFill>
              <a:latin typeface="Poppins 2"/>
              <a:ea typeface="Poppins 2"/>
              <a:cs typeface="Poppins 2"/>
              <a:sym typeface="Poppins 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65047" y="1574844"/>
            <a:ext cx="6200138" cy="83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  <a:spcBef>
                <a:spcPct val="0"/>
              </a:spcBef>
            </a:pPr>
            <a:r>
              <a:rPr lang="en-US" sz="5199" b="1" spc="25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Gender Identity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485153" y="0"/>
            <a:ext cx="7802847" cy="6757266"/>
            <a:chOff x="0" y="0"/>
            <a:chExt cx="10403796" cy="9009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03840" cy="9009634"/>
            </a:xfrm>
            <a:custGeom>
              <a:avLst/>
              <a:gdLst/>
              <a:ahLst/>
              <a:cxnLst/>
              <a:rect l="l" t="t" r="r" b="b"/>
              <a:pathLst>
                <a:path w="10403840" h="9009634">
                  <a:moveTo>
                    <a:pt x="5201920" y="0"/>
                  </a:moveTo>
                  <a:lnTo>
                    <a:pt x="0" y="0"/>
                  </a:lnTo>
                  <a:lnTo>
                    <a:pt x="2600960" y="4504817"/>
                  </a:lnTo>
                  <a:lnTo>
                    <a:pt x="5201920" y="9009634"/>
                  </a:lnTo>
                  <a:lnTo>
                    <a:pt x="7802880" y="4504817"/>
                  </a:lnTo>
                  <a:lnTo>
                    <a:pt x="10403840" y="0"/>
                  </a:lnTo>
                  <a:close/>
                </a:path>
              </a:pathLst>
            </a:custGeom>
            <a:blipFill>
              <a:blip r:embed="rId4"/>
              <a:stretch>
                <a:fillRect l="-14868" r="-1486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05438" y="1645818"/>
            <a:ext cx="11689406" cy="787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53 (34%) of the young people taking part, said they identified or thought they might identify as neurodiverse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Just under half of those young people did not have an Education and Health Care Plan (EHCP) in place to set out their support and health care needs. </a:t>
            </a: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FFFFFF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Of those that did have an EHCP, over half said it did not provide the support they needed. </a:t>
            </a: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FFFFFF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Neurodiverse young people told us that both their physical and emotional wellbeing/Mental health are proportionally worse than their neurotypical peers. Their access to information about health and wellbeing was poorer too.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51468" y="326191"/>
            <a:ext cx="6200138" cy="83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  <a:spcBef>
                <a:spcPct val="0"/>
              </a:spcBef>
            </a:pPr>
            <a:r>
              <a:rPr lang="en-US" sz="5199" b="1" spc="25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Neurodiversity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485153" y="0"/>
            <a:ext cx="7802847" cy="6757266"/>
            <a:chOff x="0" y="0"/>
            <a:chExt cx="10403796" cy="9009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03840" cy="9009634"/>
            </a:xfrm>
            <a:custGeom>
              <a:avLst/>
              <a:gdLst/>
              <a:ahLst/>
              <a:cxnLst/>
              <a:rect l="l" t="t" r="r" b="b"/>
              <a:pathLst>
                <a:path w="10403840" h="9009634">
                  <a:moveTo>
                    <a:pt x="5201920" y="0"/>
                  </a:moveTo>
                  <a:lnTo>
                    <a:pt x="0" y="0"/>
                  </a:lnTo>
                  <a:lnTo>
                    <a:pt x="2600960" y="4504817"/>
                  </a:lnTo>
                  <a:lnTo>
                    <a:pt x="5201920" y="9009634"/>
                  </a:lnTo>
                  <a:lnTo>
                    <a:pt x="7802880" y="4504817"/>
                  </a:lnTo>
                  <a:lnTo>
                    <a:pt x="10403840" y="0"/>
                  </a:lnTo>
                  <a:close/>
                </a:path>
              </a:pathLst>
            </a:custGeom>
            <a:blipFill>
              <a:blip r:embed="rId4"/>
              <a:stretch>
                <a:fillRect l="-14868" r="-1486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77413" y="1338249"/>
            <a:ext cx="11057901" cy="7310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We have made 26 recommendations for Worcestershire’s health and social care services based on our findings, covering the following areas:</a:t>
            </a: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FFFFFF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690885" lvl="1" indent="-345443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Access to information on Health and Emotional Wellbeing </a:t>
            </a:r>
          </a:p>
          <a:p>
            <a:pPr marL="690885" lvl="1" indent="-345443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Access to affordable healthy activities </a:t>
            </a:r>
          </a:p>
          <a:p>
            <a:pPr marL="690885" lvl="1" indent="-345443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Access to in-person emotional support </a:t>
            </a:r>
          </a:p>
          <a:p>
            <a:pPr marL="690885" lvl="1" indent="-345443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Transition to adult services</a:t>
            </a:r>
          </a:p>
          <a:p>
            <a:pPr marL="690885" lvl="1" indent="-345443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Gender identity</a:t>
            </a:r>
          </a:p>
          <a:p>
            <a:pPr marL="690885" lvl="1" indent="-345443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Neurodiversity</a:t>
            </a:r>
          </a:p>
          <a:p>
            <a:pPr marL="690885" lvl="1" indent="-345443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Education, Health and Care Plans (EHCP)</a:t>
            </a:r>
          </a:p>
          <a:p>
            <a:pPr marL="690885" lvl="1" indent="-345443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Young people with learning disabilities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77413" y="425180"/>
            <a:ext cx="6200138" cy="83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  <a:spcBef>
                <a:spcPct val="0"/>
              </a:spcBef>
            </a:pPr>
            <a:r>
              <a:rPr lang="en-US" sz="5199" b="1" spc="25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What Now?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7413" y="8928110"/>
            <a:ext cx="13096034" cy="112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We have requested an integrated care system response to these recommendations.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9951918" y="0"/>
            <a:ext cx="8336082" cy="7219047"/>
            <a:chOff x="0" y="0"/>
            <a:chExt cx="11114776" cy="96253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14786" cy="9625457"/>
            </a:xfrm>
            <a:custGeom>
              <a:avLst/>
              <a:gdLst/>
              <a:ahLst/>
              <a:cxnLst/>
              <a:rect l="l" t="t" r="r" b="b"/>
              <a:pathLst>
                <a:path w="11114786" h="9625457">
                  <a:moveTo>
                    <a:pt x="5557393" y="0"/>
                  </a:moveTo>
                  <a:lnTo>
                    <a:pt x="0" y="0"/>
                  </a:lnTo>
                  <a:lnTo>
                    <a:pt x="2778633" y="4812665"/>
                  </a:lnTo>
                  <a:lnTo>
                    <a:pt x="5557393" y="9625457"/>
                  </a:lnTo>
                  <a:lnTo>
                    <a:pt x="8336026" y="4812665"/>
                  </a:lnTo>
                  <a:lnTo>
                    <a:pt x="11114786" y="0"/>
                  </a:lnTo>
                  <a:close/>
                </a:path>
              </a:pathLst>
            </a:custGeom>
            <a:blipFill>
              <a:blip r:embed="rId4"/>
              <a:stretch>
                <a:fillRect l="-14990" r="-1499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4065834"/>
            <a:ext cx="16416000" cy="2581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58"/>
              </a:lnSpc>
            </a:pPr>
            <a:r>
              <a:rPr lang="en-US" sz="8298" b="1" spc="49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Declarations </a:t>
            </a:r>
          </a:p>
          <a:p>
            <a:pPr algn="l">
              <a:lnSpc>
                <a:spcPts val="9958"/>
              </a:lnSpc>
            </a:pPr>
            <a:r>
              <a:rPr lang="en-US" sz="8298" b="1" spc="49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of Interest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485153" y="0"/>
            <a:ext cx="7802847" cy="6757266"/>
            <a:chOff x="0" y="0"/>
            <a:chExt cx="10403796" cy="9009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03840" cy="9009634"/>
            </a:xfrm>
            <a:custGeom>
              <a:avLst/>
              <a:gdLst/>
              <a:ahLst/>
              <a:cxnLst/>
              <a:rect l="l" t="t" r="r" b="b"/>
              <a:pathLst>
                <a:path w="10403840" h="9009634">
                  <a:moveTo>
                    <a:pt x="5201920" y="0"/>
                  </a:moveTo>
                  <a:lnTo>
                    <a:pt x="0" y="0"/>
                  </a:lnTo>
                  <a:lnTo>
                    <a:pt x="2600960" y="4504817"/>
                  </a:lnTo>
                  <a:lnTo>
                    <a:pt x="5201920" y="9009634"/>
                  </a:lnTo>
                  <a:lnTo>
                    <a:pt x="7802880" y="4504817"/>
                  </a:lnTo>
                  <a:lnTo>
                    <a:pt x="10403840" y="0"/>
                  </a:lnTo>
                  <a:close/>
                </a:path>
              </a:pathLst>
            </a:custGeom>
            <a:blipFill>
              <a:blip r:embed="rId4"/>
              <a:stretch>
                <a:fillRect l="-14989" r="-1498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29694" y="844996"/>
            <a:ext cx="11696068" cy="3362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Item 9</a:t>
            </a:r>
          </a:p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Update from Healthwatch Worcestershire’s Quality Summit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2938" y="4739210"/>
            <a:ext cx="11696068" cy="2018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8"/>
              </a:lnSpc>
            </a:pPr>
            <a:r>
              <a:rPr lang="en-US" sz="3798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Introduced by </a:t>
            </a:r>
            <a:r>
              <a:rPr lang="en-US" sz="3798" b="1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Chris Byrne</a:t>
            </a:r>
          </a:p>
          <a:p>
            <a:pPr algn="l">
              <a:lnSpc>
                <a:spcPts val="5318"/>
              </a:lnSpc>
            </a:pPr>
            <a:r>
              <a:rPr lang="en-US" sz="3798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Director</a:t>
            </a:r>
          </a:p>
          <a:p>
            <a:pPr algn="l">
              <a:lnSpc>
                <a:spcPts val="5318"/>
              </a:lnSpc>
            </a:pPr>
            <a:r>
              <a:rPr lang="en-US" sz="3798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Healthwatch Worcestershire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485153" y="0"/>
            <a:ext cx="7802847" cy="6757266"/>
            <a:chOff x="0" y="0"/>
            <a:chExt cx="10403796" cy="9009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03840" cy="9009634"/>
            </a:xfrm>
            <a:custGeom>
              <a:avLst/>
              <a:gdLst/>
              <a:ahLst/>
              <a:cxnLst/>
              <a:rect l="l" t="t" r="r" b="b"/>
              <a:pathLst>
                <a:path w="10403840" h="9009634">
                  <a:moveTo>
                    <a:pt x="5201920" y="0"/>
                  </a:moveTo>
                  <a:lnTo>
                    <a:pt x="0" y="0"/>
                  </a:lnTo>
                  <a:lnTo>
                    <a:pt x="2600960" y="4504817"/>
                  </a:lnTo>
                  <a:lnTo>
                    <a:pt x="5201920" y="9009634"/>
                  </a:lnTo>
                  <a:lnTo>
                    <a:pt x="7802880" y="4504817"/>
                  </a:lnTo>
                  <a:lnTo>
                    <a:pt x="10403840" y="0"/>
                  </a:lnTo>
                  <a:close/>
                </a:path>
              </a:pathLst>
            </a:custGeom>
            <a:blipFill>
              <a:blip r:embed="rId4"/>
              <a:stretch>
                <a:fillRect l="-14989" r="-1498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51157" y="1311287"/>
            <a:ext cx="11224853" cy="7665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Healthwatch Worcestershire Quality Summit Meeting </a:t>
            </a:r>
          </a:p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8th May 2024</a:t>
            </a:r>
          </a:p>
          <a:p>
            <a:pPr algn="l">
              <a:lnSpc>
                <a:spcPts val="7279"/>
              </a:lnSpc>
            </a:pPr>
            <a:endParaRPr lang="en-US" sz="5199" b="1">
              <a:solidFill>
                <a:srgbClr val="FFFFFF"/>
              </a:solidFill>
              <a:latin typeface="Poppins 2 Bold"/>
              <a:ea typeface="Poppins 2 Bold"/>
              <a:cs typeface="Poppins 2 Bold"/>
              <a:sym typeface="Poppins 2 Bold"/>
            </a:endParaRPr>
          </a:p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Spotlight Report:</a:t>
            </a:r>
          </a:p>
          <a:p>
            <a:pPr algn="l">
              <a:lnSpc>
                <a:spcPts val="4480"/>
              </a:lnSpc>
            </a:pPr>
            <a:endParaRPr lang="en-US" sz="3200" b="1">
              <a:solidFill>
                <a:srgbClr val="FFFFFF"/>
              </a:solidFill>
              <a:latin typeface="Poppins 2 Bold"/>
              <a:ea typeface="Poppins 2 Bold"/>
              <a:cs typeface="Poppins 2 Bold"/>
              <a:sym typeface="Poppins 2 Bold"/>
            </a:endParaR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We asked attendees to discuss at their tables and to flipchart the key points of their discussions on:</a:t>
            </a: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FFFFFF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How Can Health and Care Services Improve their Communication with Service Users?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304477"/>
          </a:xfrm>
          <a:custGeom>
            <a:avLst/>
            <a:gdLst/>
            <a:ahLst/>
            <a:cxnLst/>
            <a:rect l="l" t="t" r="r" b="b"/>
            <a:pathLst>
              <a:path w="18288000" h="10304477">
                <a:moveTo>
                  <a:pt x="0" y="0"/>
                </a:moveTo>
                <a:lnTo>
                  <a:pt x="18288000" y="0"/>
                </a:lnTo>
                <a:lnTo>
                  <a:pt x="18288000" y="10304477"/>
                </a:lnTo>
                <a:lnTo>
                  <a:pt x="0" y="10304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485153" y="0"/>
            <a:ext cx="7802847" cy="6757266"/>
            <a:chOff x="0" y="0"/>
            <a:chExt cx="10403796" cy="9009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03840" cy="9009634"/>
            </a:xfrm>
            <a:custGeom>
              <a:avLst/>
              <a:gdLst/>
              <a:ahLst/>
              <a:cxnLst/>
              <a:rect l="l" t="t" r="r" b="b"/>
              <a:pathLst>
                <a:path w="10403840" h="9009634">
                  <a:moveTo>
                    <a:pt x="5201920" y="0"/>
                  </a:moveTo>
                  <a:lnTo>
                    <a:pt x="0" y="0"/>
                  </a:lnTo>
                  <a:lnTo>
                    <a:pt x="2600960" y="4504817"/>
                  </a:lnTo>
                  <a:lnTo>
                    <a:pt x="5201920" y="9009634"/>
                  </a:lnTo>
                  <a:lnTo>
                    <a:pt x="7802880" y="4504817"/>
                  </a:lnTo>
                  <a:lnTo>
                    <a:pt x="10403840" y="0"/>
                  </a:lnTo>
                  <a:close/>
                </a:path>
              </a:pathLst>
            </a:custGeom>
            <a:blipFill>
              <a:blip r:embed="rId4"/>
              <a:stretch>
                <a:fillRect l="-14989" r="-1498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38426" y="1096741"/>
            <a:ext cx="12683582" cy="8827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Top-line recommendations:</a:t>
            </a:r>
          </a:p>
          <a:p>
            <a:pPr algn="l">
              <a:lnSpc>
                <a:spcPts val="4480"/>
              </a:lnSpc>
            </a:pPr>
            <a:endParaRPr lang="en-US" sz="5199" b="1">
              <a:solidFill>
                <a:srgbClr val="FFFFFF"/>
              </a:solidFill>
              <a:latin typeface="Poppins 2 Bold"/>
              <a:ea typeface="Poppins 2 Bold"/>
              <a:cs typeface="Poppins 2 Bold"/>
              <a:sym typeface="Poppins 2 Bold"/>
            </a:endParaRPr>
          </a:p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Talk to patients:</a:t>
            </a: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 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Thoughtful use of phone/text/email/social media/letters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Remember some patients don’t use tech. </a:t>
            </a: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FFFFFF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Tell your story once:</a:t>
            </a: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  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‘I’ve already said all this to my GP/Nurse/Consultant/Physio etc….’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Can we have one joined up record system?</a:t>
            </a: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FFFFFF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Awareness of people as Individuals: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Help the patient/carer voice their concerns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Some individuals need different discussions/respect differences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485153" y="0"/>
            <a:ext cx="7802847" cy="6757266"/>
            <a:chOff x="0" y="0"/>
            <a:chExt cx="10403796" cy="9009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03840" cy="9009634"/>
            </a:xfrm>
            <a:custGeom>
              <a:avLst/>
              <a:gdLst/>
              <a:ahLst/>
              <a:cxnLst/>
              <a:rect l="l" t="t" r="r" b="b"/>
              <a:pathLst>
                <a:path w="10403840" h="9009634">
                  <a:moveTo>
                    <a:pt x="5201920" y="0"/>
                  </a:moveTo>
                  <a:lnTo>
                    <a:pt x="0" y="0"/>
                  </a:lnTo>
                  <a:lnTo>
                    <a:pt x="2600960" y="4504817"/>
                  </a:lnTo>
                  <a:lnTo>
                    <a:pt x="5201920" y="9009634"/>
                  </a:lnTo>
                  <a:lnTo>
                    <a:pt x="7802880" y="4504817"/>
                  </a:lnTo>
                  <a:lnTo>
                    <a:pt x="10403840" y="0"/>
                  </a:lnTo>
                  <a:close/>
                </a:path>
              </a:pathLst>
            </a:custGeom>
            <a:blipFill>
              <a:blip r:embed="rId4"/>
              <a:stretch>
                <a:fillRect l="-14989" r="-1498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89163" y="1220152"/>
            <a:ext cx="13564897" cy="7831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Top-line recommendations:</a:t>
            </a:r>
          </a:p>
          <a:p>
            <a:pPr algn="l">
              <a:lnSpc>
                <a:spcPts val="4480"/>
              </a:lnSpc>
            </a:pPr>
            <a:endParaRPr lang="en-US" sz="5199" b="1">
              <a:solidFill>
                <a:srgbClr val="FFFFFF"/>
              </a:solidFill>
              <a:latin typeface="Poppins 2 Bold"/>
              <a:ea typeface="Poppins 2 Bold"/>
              <a:cs typeface="Poppins 2 Bold"/>
              <a:sym typeface="Poppins 2 Bold"/>
            </a:endParaRPr>
          </a:p>
          <a:p>
            <a:pPr algn="l">
              <a:lnSpc>
                <a:spcPts val="4480"/>
              </a:lnSpc>
            </a:pPr>
            <a:endParaRPr lang="en-US" sz="5199" b="1">
              <a:solidFill>
                <a:srgbClr val="FFFFFF"/>
              </a:solidFill>
              <a:latin typeface="Poppins 2 Bold"/>
              <a:ea typeface="Poppins 2 Bold"/>
              <a:cs typeface="Poppins 2 Bold"/>
              <a:sym typeface="Poppins 2 Bold"/>
            </a:endParaRPr>
          </a:p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Written &amp; Verbal Language:</a:t>
            </a: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 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Keep it simple doesn’t mean dumb it down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Pay attention to non-English speakers/sight &amp; hearing concerns/Carers/families</a:t>
            </a: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FFFFFF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Discharge:</a:t>
            </a: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 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Better communications at admission; start discharge as soon as possible and don’t leave it too late when in discharge lounge.</a:t>
            </a: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FFFFFF"/>
              </a:solidFill>
              <a:latin typeface="Poppins 2"/>
              <a:ea typeface="Poppins 2"/>
              <a:cs typeface="Poppins 2"/>
              <a:sym typeface="Poppins 2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485153" y="0"/>
            <a:ext cx="7802847" cy="6757266"/>
            <a:chOff x="0" y="0"/>
            <a:chExt cx="10403796" cy="9009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03840" cy="9009634"/>
            </a:xfrm>
            <a:custGeom>
              <a:avLst/>
              <a:gdLst/>
              <a:ahLst/>
              <a:cxnLst/>
              <a:rect l="l" t="t" r="r" b="b"/>
              <a:pathLst>
                <a:path w="10403840" h="9009634">
                  <a:moveTo>
                    <a:pt x="5201920" y="0"/>
                  </a:moveTo>
                  <a:lnTo>
                    <a:pt x="0" y="0"/>
                  </a:lnTo>
                  <a:lnTo>
                    <a:pt x="2600960" y="4504817"/>
                  </a:lnTo>
                  <a:lnTo>
                    <a:pt x="5201920" y="9009634"/>
                  </a:lnTo>
                  <a:lnTo>
                    <a:pt x="7802880" y="4504817"/>
                  </a:lnTo>
                  <a:lnTo>
                    <a:pt x="10403840" y="0"/>
                  </a:lnTo>
                  <a:close/>
                </a:path>
              </a:pathLst>
            </a:custGeom>
            <a:blipFill>
              <a:blip r:embed="rId4"/>
              <a:stretch>
                <a:fillRect l="-14989" r="-1498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79004" y="3207183"/>
            <a:ext cx="11280457" cy="7318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19"/>
              </a:lnSpc>
            </a:pPr>
            <a:r>
              <a:rPr lang="en-US" sz="6299" b="1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Responses to unanswered questions raised at the Quality Summit in May 2024</a:t>
            </a:r>
          </a:p>
          <a:p>
            <a:pPr algn="l">
              <a:lnSpc>
                <a:spcPts val="4480"/>
              </a:lnSpc>
            </a:pPr>
            <a:endParaRPr lang="en-US" sz="6299" b="1">
              <a:solidFill>
                <a:srgbClr val="FFFFFF"/>
              </a:solidFill>
              <a:latin typeface="Poppins 2 Bold"/>
              <a:ea typeface="Poppins 2 Bold"/>
              <a:cs typeface="Poppins 2 Bold"/>
              <a:sym typeface="Poppins 2 Bold"/>
            </a:endParaRPr>
          </a:p>
          <a:p>
            <a:pPr algn="l">
              <a:lnSpc>
                <a:spcPts val="4480"/>
              </a:lnSpc>
            </a:pPr>
            <a:endParaRPr lang="en-US" sz="6299" b="1">
              <a:solidFill>
                <a:srgbClr val="FFFFFF"/>
              </a:solidFill>
              <a:latin typeface="Poppins 2 Bold"/>
              <a:ea typeface="Poppins 2 Bold"/>
              <a:cs typeface="Poppins 2 Bold"/>
              <a:sym typeface="Poppins 2 Bold"/>
            </a:endParaRPr>
          </a:p>
          <a:p>
            <a:pPr algn="l">
              <a:lnSpc>
                <a:spcPts val="4480"/>
              </a:lnSpc>
            </a:pPr>
            <a:endParaRPr lang="en-US" sz="6299" b="1">
              <a:solidFill>
                <a:srgbClr val="FFFFFF"/>
              </a:solidFill>
              <a:latin typeface="Poppins 2 Bold"/>
              <a:ea typeface="Poppins 2 Bold"/>
              <a:cs typeface="Poppins 2 Bold"/>
              <a:sym typeface="Poppins 2 Bold"/>
            </a:endParaRPr>
          </a:p>
          <a:p>
            <a:pPr algn="l">
              <a:lnSpc>
                <a:spcPts val="4480"/>
              </a:lnSpc>
            </a:pPr>
            <a:endParaRPr lang="en-US" sz="6299" b="1">
              <a:solidFill>
                <a:srgbClr val="FFFFFF"/>
              </a:solidFill>
              <a:latin typeface="Poppins 2 Bold"/>
              <a:ea typeface="Poppins 2 Bold"/>
              <a:cs typeface="Poppins 2 Bold"/>
              <a:sym typeface="Poppins 2 Bold"/>
            </a:endParaRPr>
          </a:p>
          <a:p>
            <a:pPr algn="l">
              <a:lnSpc>
                <a:spcPts val="4480"/>
              </a:lnSpc>
            </a:pPr>
            <a:endParaRPr lang="en-US" sz="6299" b="1">
              <a:solidFill>
                <a:srgbClr val="FFFFFF"/>
              </a:solidFill>
              <a:latin typeface="Poppins 2 Bold"/>
              <a:ea typeface="Poppins 2 Bold"/>
              <a:cs typeface="Poppins 2 Bold"/>
              <a:sym typeface="Poppins 2 Bold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485153" y="0"/>
            <a:ext cx="7802847" cy="6757266"/>
            <a:chOff x="0" y="0"/>
            <a:chExt cx="10403796" cy="9009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03840" cy="9009634"/>
            </a:xfrm>
            <a:custGeom>
              <a:avLst/>
              <a:gdLst/>
              <a:ahLst/>
              <a:cxnLst/>
              <a:rect l="l" t="t" r="r" b="b"/>
              <a:pathLst>
                <a:path w="10403840" h="9009634">
                  <a:moveTo>
                    <a:pt x="5201920" y="0"/>
                  </a:moveTo>
                  <a:lnTo>
                    <a:pt x="0" y="0"/>
                  </a:lnTo>
                  <a:lnTo>
                    <a:pt x="2600960" y="4504817"/>
                  </a:lnTo>
                  <a:lnTo>
                    <a:pt x="5201920" y="9009634"/>
                  </a:lnTo>
                  <a:lnTo>
                    <a:pt x="7802880" y="4504817"/>
                  </a:lnTo>
                  <a:lnTo>
                    <a:pt x="10403840" y="0"/>
                  </a:lnTo>
                  <a:close/>
                </a:path>
              </a:pathLst>
            </a:custGeom>
            <a:blipFill>
              <a:blip r:embed="rId4"/>
              <a:stretch>
                <a:fillRect l="-14868" r="-1486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29694" y="844996"/>
            <a:ext cx="10222144" cy="2533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Item 10</a:t>
            </a:r>
          </a:p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Update on plans for Stroke services in Worcestershire 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29694" y="4558550"/>
            <a:ext cx="7669370" cy="2018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8"/>
              </a:lnSpc>
            </a:pPr>
            <a:r>
              <a:rPr lang="en-US" sz="3798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Introduced by </a:t>
            </a:r>
            <a:r>
              <a:rPr lang="en-US" sz="3798" b="1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Chris Byrne</a:t>
            </a:r>
          </a:p>
          <a:p>
            <a:pPr algn="l">
              <a:lnSpc>
                <a:spcPts val="5318"/>
              </a:lnSpc>
            </a:pPr>
            <a:r>
              <a:rPr lang="en-US" sz="3798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Director</a:t>
            </a:r>
          </a:p>
          <a:p>
            <a:pPr algn="l">
              <a:lnSpc>
                <a:spcPts val="5318"/>
              </a:lnSpc>
            </a:pPr>
            <a:r>
              <a:rPr lang="en-US" sz="3798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Healthwatch Worcestershire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485153" y="0"/>
            <a:ext cx="7802847" cy="6757266"/>
            <a:chOff x="0" y="0"/>
            <a:chExt cx="10403796" cy="9009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03840" cy="9009634"/>
            </a:xfrm>
            <a:custGeom>
              <a:avLst/>
              <a:gdLst/>
              <a:ahLst/>
              <a:cxnLst/>
              <a:rect l="l" t="t" r="r" b="b"/>
              <a:pathLst>
                <a:path w="10403840" h="9009634">
                  <a:moveTo>
                    <a:pt x="5201920" y="0"/>
                  </a:moveTo>
                  <a:lnTo>
                    <a:pt x="0" y="0"/>
                  </a:lnTo>
                  <a:lnTo>
                    <a:pt x="2600960" y="4504817"/>
                  </a:lnTo>
                  <a:lnTo>
                    <a:pt x="5201920" y="9009634"/>
                  </a:lnTo>
                  <a:lnTo>
                    <a:pt x="7802880" y="4504817"/>
                  </a:lnTo>
                  <a:lnTo>
                    <a:pt x="10403840" y="0"/>
                  </a:lnTo>
                  <a:close/>
                </a:path>
              </a:pathLst>
            </a:custGeom>
            <a:blipFill>
              <a:blip r:embed="rId4"/>
              <a:stretch>
                <a:fillRect l="-13442" r="-1344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23328" y="571381"/>
            <a:ext cx="10952014" cy="4190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Item 11</a:t>
            </a:r>
          </a:p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Healthwatch Worcestershire’s </a:t>
            </a:r>
          </a:p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comments on </a:t>
            </a:r>
          </a:p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Quality Accounts 2023/24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23328" y="6153044"/>
            <a:ext cx="7669370" cy="1351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8"/>
              </a:lnSpc>
            </a:pPr>
            <a:r>
              <a:rPr lang="en-US" sz="3798" b="1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Chris Byrne</a:t>
            </a:r>
          </a:p>
          <a:p>
            <a:pPr algn="l">
              <a:lnSpc>
                <a:spcPts val="5318"/>
              </a:lnSpc>
            </a:pPr>
            <a:r>
              <a:rPr lang="en-US" sz="3798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Director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23328" y="7503629"/>
            <a:ext cx="7669370" cy="2018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8"/>
              </a:lnSpc>
            </a:pPr>
            <a:r>
              <a:rPr lang="en-US" sz="3798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and </a:t>
            </a:r>
            <a:r>
              <a:rPr lang="en-US" sz="3798" b="1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Simon Adams</a:t>
            </a:r>
          </a:p>
          <a:p>
            <a:pPr algn="l">
              <a:lnSpc>
                <a:spcPts val="5318"/>
              </a:lnSpc>
            </a:pPr>
            <a:r>
              <a:rPr lang="en-US" sz="3798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Managing Director</a:t>
            </a:r>
          </a:p>
          <a:p>
            <a:pPr algn="l">
              <a:lnSpc>
                <a:spcPts val="5318"/>
              </a:lnSpc>
            </a:pPr>
            <a:r>
              <a:rPr lang="en-US" sz="3798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Healthwatch Worcestershire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485153" y="0"/>
            <a:ext cx="7802847" cy="6757266"/>
            <a:chOff x="0" y="0"/>
            <a:chExt cx="10403796" cy="9009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03840" cy="9009634"/>
            </a:xfrm>
            <a:custGeom>
              <a:avLst/>
              <a:gdLst/>
              <a:ahLst/>
              <a:cxnLst/>
              <a:rect l="l" t="t" r="r" b="b"/>
              <a:pathLst>
                <a:path w="10403840" h="9009634">
                  <a:moveTo>
                    <a:pt x="5201920" y="0"/>
                  </a:moveTo>
                  <a:lnTo>
                    <a:pt x="0" y="0"/>
                  </a:lnTo>
                  <a:lnTo>
                    <a:pt x="2600960" y="4504817"/>
                  </a:lnTo>
                  <a:lnTo>
                    <a:pt x="5201920" y="9009634"/>
                  </a:lnTo>
                  <a:lnTo>
                    <a:pt x="7802880" y="4504817"/>
                  </a:lnTo>
                  <a:lnTo>
                    <a:pt x="10403840" y="0"/>
                  </a:lnTo>
                  <a:close/>
                </a:path>
              </a:pathLst>
            </a:custGeom>
            <a:blipFill>
              <a:blip r:embed="rId4"/>
              <a:stretch>
                <a:fillRect l="-13442" r="-1344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23328" y="820454"/>
            <a:ext cx="11422556" cy="3362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Item 11</a:t>
            </a:r>
          </a:p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Healthwatch Worcestershire’s </a:t>
            </a:r>
          </a:p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comments on </a:t>
            </a:r>
          </a:p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Quality Accounts 2023/24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23328" y="4895718"/>
            <a:ext cx="12455822" cy="5351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8"/>
              </a:lnSpc>
            </a:pPr>
            <a:r>
              <a:rPr lang="en-US" sz="3798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Our comments on the following Quality Accounts for retrospective approval:</a:t>
            </a:r>
          </a:p>
          <a:p>
            <a:pPr algn="l">
              <a:lnSpc>
                <a:spcPts val="5318"/>
              </a:lnSpc>
            </a:pPr>
            <a:endParaRPr lang="en-US" sz="3798">
              <a:solidFill>
                <a:srgbClr val="FFFFFF"/>
              </a:solidFill>
              <a:latin typeface="Poppins 1"/>
              <a:ea typeface="Poppins 1"/>
              <a:cs typeface="Poppins 1"/>
              <a:sym typeface="Poppins 1"/>
            </a:endParaRPr>
          </a:p>
          <a:p>
            <a:pPr algn="l">
              <a:lnSpc>
                <a:spcPts val="5318"/>
              </a:lnSpc>
            </a:pPr>
            <a:r>
              <a:rPr lang="en-US" sz="3798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•West Midlands Ambulance Service</a:t>
            </a:r>
          </a:p>
          <a:p>
            <a:pPr algn="l">
              <a:lnSpc>
                <a:spcPts val="5318"/>
              </a:lnSpc>
            </a:pPr>
            <a:r>
              <a:rPr lang="en-US" sz="3798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•Worcestershire Acute Hospitals NHS Trust</a:t>
            </a:r>
          </a:p>
          <a:p>
            <a:pPr algn="l">
              <a:lnSpc>
                <a:spcPts val="5318"/>
              </a:lnSpc>
            </a:pPr>
            <a:r>
              <a:rPr lang="en-US" sz="3798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•Herefordshire and Worcestershire Health and Care NHS Trust</a:t>
            </a:r>
          </a:p>
          <a:p>
            <a:pPr algn="l">
              <a:lnSpc>
                <a:spcPts val="5318"/>
              </a:lnSpc>
            </a:pPr>
            <a:r>
              <a:rPr lang="en-US" sz="3798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485153" y="0"/>
            <a:ext cx="7802847" cy="6757266"/>
            <a:chOff x="0" y="0"/>
            <a:chExt cx="10403796" cy="9009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03840" cy="9009634"/>
            </a:xfrm>
            <a:custGeom>
              <a:avLst/>
              <a:gdLst/>
              <a:ahLst/>
              <a:cxnLst/>
              <a:rect l="l" t="t" r="r" b="b"/>
              <a:pathLst>
                <a:path w="10403840" h="9009634">
                  <a:moveTo>
                    <a:pt x="5201920" y="0"/>
                  </a:moveTo>
                  <a:lnTo>
                    <a:pt x="0" y="0"/>
                  </a:lnTo>
                  <a:lnTo>
                    <a:pt x="2600960" y="4504817"/>
                  </a:lnTo>
                  <a:lnTo>
                    <a:pt x="5201920" y="9009634"/>
                  </a:lnTo>
                  <a:lnTo>
                    <a:pt x="7802880" y="4504817"/>
                  </a:lnTo>
                  <a:lnTo>
                    <a:pt x="10403840" y="0"/>
                  </a:lnTo>
                  <a:close/>
                </a:path>
              </a:pathLst>
            </a:custGeom>
            <a:blipFill>
              <a:blip r:embed="rId4"/>
              <a:stretch>
                <a:fillRect l="-14989" r="-1498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23328" y="820454"/>
            <a:ext cx="11483336" cy="4190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Item 12</a:t>
            </a:r>
          </a:p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Worcestershire County Council’s response to our Public Health Messaging report</a:t>
            </a:r>
          </a:p>
          <a:p>
            <a:pPr algn="l">
              <a:lnSpc>
                <a:spcPts val="6598"/>
              </a:lnSpc>
            </a:pPr>
            <a:endParaRPr lang="en-US" sz="5498" b="1" spc="27">
              <a:solidFill>
                <a:srgbClr val="FFFFFF"/>
              </a:solidFill>
              <a:latin typeface="Poppins 1 Bold"/>
              <a:ea typeface="Poppins 1 Bold"/>
              <a:cs typeface="Poppins 1 Bold"/>
              <a:sym typeface="Poppins 1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23328" y="4895718"/>
            <a:ext cx="12455822" cy="4018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8"/>
              </a:lnSpc>
            </a:pPr>
            <a:r>
              <a:rPr lang="en-US" sz="3798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To note and consider Worcestershire County Councils response to Healthwatch Worcestershire’s Public Health Messaging report </a:t>
            </a:r>
          </a:p>
          <a:p>
            <a:pPr algn="l">
              <a:lnSpc>
                <a:spcPts val="5318"/>
              </a:lnSpc>
            </a:pPr>
            <a:endParaRPr lang="en-US" sz="3798">
              <a:solidFill>
                <a:srgbClr val="FFFFFF"/>
              </a:solidFill>
              <a:latin typeface="Poppins 1"/>
              <a:ea typeface="Poppins 1"/>
              <a:cs typeface="Poppins 1"/>
              <a:sym typeface="Poppins 1"/>
            </a:endParaRPr>
          </a:p>
          <a:p>
            <a:pPr algn="l">
              <a:lnSpc>
                <a:spcPts val="5318"/>
              </a:lnSpc>
            </a:pPr>
            <a:r>
              <a:rPr lang="en-US" sz="3798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Simon Adams </a:t>
            </a:r>
          </a:p>
          <a:p>
            <a:pPr algn="l">
              <a:lnSpc>
                <a:spcPts val="5318"/>
              </a:lnSpc>
            </a:pPr>
            <a:endParaRPr lang="en-US" sz="3798">
              <a:solidFill>
                <a:srgbClr val="FFFFFF"/>
              </a:solidFill>
              <a:latin typeface="Poppins 1"/>
              <a:ea typeface="Poppins 1"/>
              <a:cs typeface="Poppins 1"/>
              <a:sym typeface="Poppins 1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485153" y="0"/>
            <a:ext cx="7802847" cy="6757266"/>
            <a:chOff x="0" y="0"/>
            <a:chExt cx="10403796" cy="9009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03840" cy="9009634"/>
            </a:xfrm>
            <a:custGeom>
              <a:avLst/>
              <a:gdLst/>
              <a:ahLst/>
              <a:cxnLst/>
              <a:rect l="l" t="t" r="r" b="b"/>
              <a:pathLst>
                <a:path w="10403840" h="9009634">
                  <a:moveTo>
                    <a:pt x="5201920" y="0"/>
                  </a:moveTo>
                  <a:lnTo>
                    <a:pt x="0" y="0"/>
                  </a:lnTo>
                  <a:lnTo>
                    <a:pt x="2600960" y="4504817"/>
                  </a:lnTo>
                  <a:lnTo>
                    <a:pt x="5201920" y="9009634"/>
                  </a:lnTo>
                  <a:lnTo>
                    <a:pt x="7802880" y="4504817"/>
                  </a:lnTo>
                  <a:lnTo>
                    <a:pt x="10403840" y="0"/>
                  </a:lnTo>
                  <a:close/>
                </a:path>
              </a:pathLst>
            </a:custGeom>
            <a:blipFill>
              <a:blip r:embed="rId4"/>
              <a:stretch>
                <a:fillRect l="-14989" r="-1498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28662" y="406747"/>
            <a:ext cx="16416000" cy="2533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Item 3</a:t>
            </a:r>
          </a:p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Healthwatch Worcestershire</a:t>
            </a:r>
          </a:p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Report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8662" y="3534597"/>
            <a:ext cx="11787238" cy="2381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8"/>
              </a:lnSpc>
            </a:pPr>
            <a:r>
              <a:rPr lang="en-US" sz="4498" b="1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Information and support available to People living with Dementia and their Carers.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8662" y="6279835"/>
            <a:ext cx="11696068" cy="2018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8"/>
              </a:lnSpc>
            </a:pPr>
            <a:r>
              <a:rPr lang="en-US" sz="3798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Introduced by </a:t>
            </a:r>
            <a:r>
              <a:rPr lang="en-US" sz="3798" b="1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John Taylor</a:t>
            </a:r>
            <a:r>
              <a:rPr lang="en-US" sz="3798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, </a:t>
            </a:r>
          </a:p>
          <a:p>
            <a:pPr algn="l">
              <a:lnSpc>
                <a:spcPts val="5318"/>
              </a:lnSpc>
            </a:pPr>
            <a:r>
              <a:rPr lang="en-US" sz="3798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Director</a:t>
            </a:r>
          </a:p>
          <a:p>
            <a:pPr algn="l">
              <a:lnSpc>
                <a:spcPts val="5318"/>
              </a:lnSpc>
            </a:pPr>
            <a:r>
              <a:rPr lang="en-US" sz="3798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Healthwatch Worcestershire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8662" y="8520159"/>
            <a:ext cx="11696068" cy="112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8"/>
              </a:lnSpc>
            </a:pPr>
            <a:r>
              <a:rPr lang="en-US" sz="3199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To retrospectively approve the report and receive Worcestershire’s Integrated Care System’s response.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485153" y="0"/>
            <a:ext cx="7802847" cy="6757266"/>
            <a:chOff x="0" y="0"/>
            <a:chExt cx="10403796" cy="9009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03840" cy="9009634"/>
            </a:xfrm>
            <a:custGeom>
              <a:avLst/>
              <a:gdLst/>
              <a:ahLst/>
              <a:cxnLst/>
              <a:rect l="l" t="t" r="r" b="b"/>
              <a:pathLst>
                <a:path w="10403840" h="9009634">
                  <a:moveTo>
                    <a:pt x="5201920" y="0"/>
                  </a:moveTo>
                  <a:lnTo>
                    <a:pt x="0" y="0"/>
                  </a:lnTo>
                  <a:lnTo>
                    <a:pt x="2600960" y="4504817"/>
                  </a:lnTo>
                  <a:lnTo>
                    <a:pt x="5201920" y="9009634"/>
                  </a:lnTo>
                  <a:lnTo>
                    <a:pt x="7802880" y="4504817"/>
                  </a:lnTo>
                  <a:lnTo>
                    <a:pt x="10403840" y="0"/>
                  </a:lnTo>
                  <a:close/>
                </a:path>
              </a:pathLst>
            </a:custGeom>
            <a:blipFill>
              <a:blip r:embed="rId4"/>
              <a:stretch>
                <a:fillRect l="-14868" r="-1486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0864" y="3753106"/>
            <a:ext cx="11483336" cy="2533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Item 13</a:t>
            </a:r>
          </a:p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Public Participation</a:t>
            </a:r>
          </a:p>
          <a:p>
            <a:pPr algn="l">
              <a:lnSpc>
                <a:spcPts val="6598"/>
              </a:lnSpc>
            </a:pPr>
            <a:endParaRPr lang="en-US" sz="5498" b="1" spc="27">
              <a:solidFill>
                <a:srgbClr val="FFFFFF"/>
              </a:solidFill>
              <a:latin typeface="Poppins 1 Bold"/>
              <a:ea typeface="Poppins 1 Bold"/>
              <a:cs typeface="Poppins 1 Bold"/>
              <a:sym typeface="Poppins 1 Bold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485153" y="0"/>
            <a:ext cx="7802847" cy="6757266"/>
            <a:chOff x="0" y="0"/>
            <a:chExt cx="10403796" cy="9009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03840" cy="9009634"/>
            </a:xfrm>
            <a:custGeom>
              <a:avLst/>
              <a:gdLst/>
              <a:ahLst/>
              <a:cxnLst/>
              <a:rect l="l" t="t" r="r" b="b"/>
              <a:pathLst>
                <a:path w="10403840" h="9009634">
                  <a:moveTo>
                    <a:pt x="5201920" y="0"/>
                  </a:moveTo>
                  <a:lnTo>
                    <a:pt x="0" y="0"/>
                  </a:lnTo>
                  <a:lnTo>
                    <a:pt x="2600960" y="4504817"/>
                  </a:lnTo>
                  <a:lnTo>
                    <a:pt x="5201920" y="9009634"/>
                  </a:lnTo>
                  <a:lnTo>
                    <a:pt x="7802880" y="4504817"/>
                  </a:lnTo>
                  <a:lnTo>
                    <a:pt x="10403840" y="0"/>
                  </a:lnTo>
                  <a:close/>
                </a:path>
              </a:pathLst>
            </a:custGeom>
            <a:blipFill>
              <a:blip r:embed="rId4"/>
              <a:stretch>
                <a:fillRect r="-2997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0864" y="3753106"/>
            <a:ext cx="11483336" cy="2533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Item 14</a:t>
            </a:r>
          </a:p>
          <a:p>
            <a:pPr algn="l">
              <a:lnSpc>
                <a:spcPts val="6598"/>
              </a:lnSpc>
            </a:pPr>
            <a:r>
              <a:rPr lang="en-US" sz="5498" b="1" spc="2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Announcements by the Chair</a:t>
            </a:r>
          </a:p>
          <a:p>
            <a:pPr algn="l">
              <a:lnSpc>
                <a:spcPts val="6598"/>
              </a:lnSpc>
            </a:pPr>
            <a:endParaRPr lang="en-US" sz="5498" b="1" spc="27">
              <a:solidFill>
                <a:srgbClr val="FFFFFF"/>
              </a:solidFill>
              <a:latin typeface="Poppins 1 Bold"/>
              <a:ea typeface="Poppins 1 Bold"/>
              <a:cs typeface="Poppins 1 Bold"/>
              <a:sym typeface="Poppins 1 Bold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41691" y="-1033474"/>
            <a:ext cx="22329227" cy="20235823"/>
          </a:xfrm>
          <a:custGeom>
            <a:avLst/>
            <a:gdLst/>
            <a:ahLst/>
            <a:cxnLst/>
            <a:rect l="l" t="t" r="r" b="b"/>
            <a:pathLst>
              <a:path w="22329227" h="20235823">
                <a:moveTo>
                  <a:pt x="0" y="0"/>
                </a:moveTo>
                <a:lnTo>
                  <a:pt x="22329227" y="0"/>
                </a:lnTo>
                <a:lnTo>
                  <a:pt x="22329227" y="20235822"/>
                </a:lnTo>
                <a:lnTo>
                  <a:pt x="0" y="202358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578520" y="2247918"/>
            <a:ext cx="7709480" cy="8039082"/>
            <a:chOff x="0" y="0"/>
            <a:chExt cx="10279307" cy="107187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279253" cy="10718800"/>
            </a:xfrm>
            <a:custGeom>
              <a:avLst/>
              <a:gdLst/>
              <a:ahLst/>
              <a:cxnLst/>
              <a:rect l="l" t="t" r="r" b="b"/>
              <a:pathLst>
                <a:path w="10279253" h="10718800">
                  <a:moveTo>
                    <a:pt x="0" y="3620770"/>
                  </a:moveTo>
                  <a:lnTo>
                    <a:pt x="6958584" y="0"/>
                  </a:lnTo>
                  <a:lnTo>
                    <a:pt x="10279253" y="2257425"/>
                  </a:lnTo>
                  <a:lnTo>
                    <a:pt x="10279253" y="10718800"/>
                  </a:lnTo>
                  <a:lnTo>
                    <a:pt x="0" y="10718800"/>
                  </a:lnTo>
                  <a:close/>
                </a:path>
              </a:pathLst>
            </a:custGeom>
            <a:blipFill>
              <a:blip r:embed="rId4"/>
              <a:stretch>
                <a:fillRect l="-40920" r="-1529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04431" y="7156010"/>
            <a:ext cx="1743996" cy="1180625"/>
            <a:chOff x="0" y="0"/>
            <a:chExt cx="2325328" cy="15741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25370" cy="1574165"/>
            </a:xfrm>
            <a:custGeom>
              <a:avLst/>
              <a:gdLst/>
              <a:ahLst/>
              <a:cxnLst/>
              <a:rect l="l" t="t" r="r" b="b"/>
              <a:pathLst>
                <a:path w="2325370" h="1574165">
                  <a:moveTo>
                    <a:pt x="0" y="0"/>
                  </a:moveTo>
                  <a:lnTo>
                    <a:pt x="2325370" y="0"/>
                  </a:lnTo>
                  <a:lnTo>
                    <a:pt x="2325370" y="1574165"/>
                  </a:lnTo>
                  <a:lnTo>
                    <a:pt x="0" y="1574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9809" r="1" b="-980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-17081868" y="-4764566"/>
            <a:ext cx="22329227" cy="20235823"/>
          </a:xfrm>
          <a:custGeom>
            <a:avLst/>
            <a:gdLst/>
            <a:ahLst/>
            <a:cxnLst/>
            <a:rect l="l" t="t" r="r" b="b"/>
            <a:pathLst>
              <a:path w="22329227" h="20235823">
                <a:moveTo>
                  <a:pt x="0" y="0"/>
                </a:moveTo>
                <a:lnTo>
                  <a:pt x="22329227" y="0"/>
                </a:lnTo>
                <a:lnTo>
                  <a:pt x="22329227" y="20235822"/>
                </a:lnTo>
                <a:lnTo>
                  <a:pt x="0" y="202358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744387" y="2625195"/>
            <a:ext cx="7262857" cy="2180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35"/>
              </a:lnSpc>
            </a:pPr>
            <a:r>
              <a:rPr lang="en-US" sz="7898" b="1" spc="47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Thank you for your time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44387" y="5447289"/>
            <a:ext cx="8187715" cy="2779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55"/>
              </a:lnSpc>
            </a:pPr>
            <a:r>
              <a:rPr lang="en-US" sz="5199" spc="25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Join us again on </a:t>
            </a:r>
          </a:p>
          <a:p>
            <a:pPr algn="l">
              <a:lnSpc>
                <a:spcPts val="5355"/>
              </a:lnSpc>
            </a:pPr>
            <a:r>
              <a:rPr lang="en-US" sz="5199" spc="25">
                <a:solidFill>
                  <a:srgbClr val="FFFFFF"/>
                </a:solidFill>
                <a:latin typeface="Poppins 1"/>
                <a:ea typeface="Poppins 1"/>
                <a:cs typeface="Poppins 1"/>
                <a:sym typeface="Poppins 1"/>
              </a:rPr>
              <a:t>28th November 2024 online for our next</a:t>
            </a:r>
          </a:p>
          <a:p>
            <a:pPr algn="l">
              <a:lnSpc>
                <a:spcPts val="5355"/>
              </a:lnSpc>
            </a:pPr>
            <a:r>
              <a:rPr lang="en-US" sz="5199" b="1" spc="30">
                <a:solidFill>
                  <a:srgbClr val="FFFFFF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Public Board Meeting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41691" y="-1033474"/>
            <a:ext cx="22329227" cy="20235823"/>
          </a:xfrm>
          <a:custGeom>
            <a:avLst/>
            <a:gdLst/>
            <a:ahLst/>
            <a:cxnLst/>
            <a:rect l="l" t="t" r="r" b="b"/>
            <a:pathLst>
              <a:path w="22329227" h="20235823">
                <a:moveTo>
                  <a:pt x="0" y="0"/>
                </a:moveTo>
                <a:lnTo>
                  <a:pt x="22329227" y="0"/>
                </a:lnTo>
                <a:lnTo>
                  <a:pt x="22329227" y="20235822"/>
                </a:lnTo>
                <a:lnTo>
                  <a:pt x="0" y="202358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578520" y="2247918"/>
            <a:ext cx="7709480" cy="8039082"/>
            <a:chOff x="0" y="0"/>
            <a:chExt cx="10279307" cy="107187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279253" cy="10718800"/>
            </a:xfrm>
            <a:custGeom>
              <a:avLst/>
              <a:gdLst/>
              <a:ahLst/>
              <a:cxnLst/>
              <a:rect l="l" t="t" r="r" b="b"/>
              <a:pathLst>
                <a:path w="10279253" h="10718800">
                  <a:moveTo>
                    <a:pt x="0" y="3620770"/>
                  </a:moveTo>
                  <a:lnTo>
                    <a:pt x="6958584" y="0"/>
                  </a:lnTo>
                  <a:lnTo>
                    <a:pt x="10279253" y="2257425"/>
                  </a:lnTo>
                  <a:lnTo>
                    <a:pt x="10279253" y="10718800"/>
                  </a:lnTo>
                  <a:lnTo>
                    <a:pt x="0" y="10718800"/>
                  </a:lnTo>
                  <a:close/>
                </a:path>
              </a:pathLst>
            </a:custGeom>
            <a:blipFill>
              <a:blip r:embed="rId4"/>
              <a:stretch>
                <a:fillRect l="-28206" r="-2820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04431" y="7156010"/>
            <a:ext cx="1743996" cy="1180625"/>
            <a:chOff x="0" y="0"/>
            <a:chExt cx="2325328" cy="15741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25370" cy="1574165"/>
            </a:xfrm>
            <a:custGeom>
              <a:avLst/>
              <a:gdLst/>
              <a:ahLst/>
              <a:cxnLst/>
              <a:rect l="l" t="t" r="r" b="b"/>
              <a:pathLst>
                <a:path w="2325370" h="1574165">
                  <a:moveTo>
                    <a:pt x="0" y="0"/>
                  </a:moveTo>
                  <a:lnTo>
                    <a:pt x="2325370" y="0"/>
                  </a:lnTo>
                  <a:lnTo>
                    <a:pt x="2325370" y="1574165"/>
                  </a:lnTo>
                  <a:lnTo>
                    <a:pt x="0" y="1574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9809" r="1" b="-980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-17081868" y="-4764566"/>
            <a:ext cx="22329227" cy="20235823"/>
          </a:xfrm>
          <a:custGeom>
            <a:avLst/>
            <a:gdLst/>
            <a:ahLst/>
            <a:cxnLst/>
            <a:rect l="l" t="t" r="r" b="b"/>
            <a:pathLst>
              <a:path w="22329227" h="20235823">
                <a:moveTo>
                  <a:pt x="0" y="0"/>
                </a:moveTo>
                <a:lnTo>
                  <a:pt x="22329227" y="0"/>
                </a:lnTo>
                <a:lnTo>
                  <a:pt x="22329227" y="20235822"/>
                </a:lnTo>
                <a:lnTo>
                  <a:pt x="0" y="202358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1239565" y="2247918"/>
            <a:ext cx="8229010" cy="1981416"/>
            <a:chOff x="0" y="0"/>
            <a:chExt cx="10972013" cy="26418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972038" cy="2641854"/>
            </a:xfrm>
            <a:custGeom>
              <a:avLst/>
              <a:gdLst/>
              <a:ahLst/>
              <a:cxnLst/>
              <a:rect l="l" t="t" r="r" b="b"/>
              <a:pathLst>
                <a:path w="10972038" h="2641854">
                  <a:moveTo>
                    <a:pt x="0" y="0"/>
                  </a:moveTo>
                  <a:lnTo>
                    <a:pt x="10972038" y="0"/>
                  </a:lnTo>
                  <a:lnTo>
                    <a:pt x="10972038" y="2641854"/>
                  </a:lnTo>
                  <a:lnTo>
                    <a:pt x="0" y="2641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81" b="-8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881143" y="5238750"/>
            <a:ext cx="7262857" cy="4766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36"/>
              </a:lnSpc>
            </a:pPr>
            <a:r>
              <a:rPr lang="en-US" sz="7898" b="1" spc="47">
                <a:solidFill>
                  <a:srgbClr val="FFFFFF"/>
                </a:solidFill>
                <a:latin typeface="Poppins 1 Ultra-Bold"/>
                <a:ea typeface="Poppins 1 Ultra-Bold"/>
                <a:cs typeface="Poppins 1 Ultra-Bold"/>
                <a:sym typeface="Poppins 1 Ultra-Bold"/>
              </a:rPr>
              <a:t>Lunch and Networking </a:t>
            </a:r>
          </a:p>
          <a:p>
            <a:pPr algn="l">
              <a:lnSpc>
                <a:spcPts val="10914"/>
              </a:lnSpc>
            </a:pPr>
            <a:endParaRPr lang="en-US" sz="7898" b="1" spc="47">
              <a:solidFill>
                <a:srgbClr val="FFFFFF"/>
              </a:solidFill>
              <a:latin typeface="Poppins 1 Ultra-Bold"/>
              <a:ea typeface="Poppins 1 Ultra-Bold"/>
              <a:cs typeface="Poppins 1 Ultra-Bold"/>
              <a:sym typeface="Poppins 1 Ultra-Bold"/>
            </a:endParaRPr>
          </a:p>
          <a:p>
            <a:pPr algn="l">
              <a:lnSpc>
                <a:spcPts val="10914"/>
              </a:lnSpc>
            </a:pPr>
            <a:endParaRPr lang="en-US" sz="7898" b="1" spc="47">
              <a:solidFill>
                <a:srgbClr val="FFFFFF"/>
              </a:solidFill>
              <a:latin typeface="Poppins 1 Ultra-Bold"/>
              <a:ea typeface="Poppins 1 Ultra-Bold"/>
              <a:cs typeface="Poppins 1 Ultra-Bold"/>
              <a:sym typeface="Poppins 1 Ultra-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485153" y="0"/>
            <a:ext cx="7802847" cy="6757266"/>
            <a:chOff x="0" y="0"/>
            <a:chExt cx="10403796" cy="9009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03840" cy="9009634"/>
            </a:xfrm>
            <a:custGeom>
              <a:avLst/>
              <a:gdLst/>
              <a:ahLst/>
              <a:cxnLst/>
              <a:rect l="l" t="t" r="r" b="b"/>
              <a:pathLst>
                <a:path w="10403840" h="9009634">
                  <a:moveTo>
                    <a:pt x="5201920" y="0"/>
                  </a:moveTo>
                  <a:lnTo>
                    <a:pt x="0" y="0"/>
                  </a:lnTo>
                  <a:lnTo>
                    <a:pt x="2600960" y="4504817"/>
                  </a:lnTo>
                  <a:lnTo>
                    <a:pt x="5201920" y="9009634"/>
                  </a:lnTo>
                  <a:lnTo>
                    <a:pt x="7802880" y="4504817"/>
                  </a:lnTo>
                  <a:lnTo>
                    <a:pt x="10403840" y="0"/>
                  </a:lnTo>
                  <a:close/>
                </a:path>
              </a:pathLst>
            </a:custGeom>
            <a:blipFill>
              <a:blip r:embed="rId4"/>
              <a:stretch>
                <a:fillRect l="-14989" r="-1498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74384" y="2314155"/>
            <a:ext cx="13451086" cy="6478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Information and Support for </a:t>
            </a:r>
          </a:p>
          <a:p>
            <a:pPr algn="just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people diagnosed with dementia</a:t>
            </a:r>
          </a:p>
          <a:p>
            <a:pPr algn="just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July 2024</a:t>
            </a:r>
          </a:p>
          <a:p>
            <a:pPr algn="just">
              <a:lnSpc>
                <a:spcPts val="7279"/>
              </a:lnSpc>
            </a:pPr>
            <a:endParaRPr lang="en-US" sz="5199" b="1">
              <a:solidFill>
                <a:srgbClr val="FFFFFF"/>
              </a:solidFill>
              <a:latin typeface="Poppins 2 Bold"/>
              <a:ea typeface="Poppins 2 Bold"/>
              <a:cs typeface="Poppins 2 Bold"/>
              <a:sym typeface="Poppins 2 Bold"/>
            </a:endParaRPr>
          </a:p>
          <a:p>
            <a:pPr algn="just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Presentation</a:t>
            </a:r>
          </a:p>
          <a:p>
            <a:pPr algn="just">
              <a:lnSpc>
                <a:spcPts val="7279"/>
              </a:lnSpc>
            </a:pPr>
            <a:endParaRPr lang="en-US" sz="5199" b="1">
              <a:solidFill>
                <a:srgbClr val="FFFFFF"/>
              </a:solidFill>
              <a:latin typeface="Poppins 2 Bold"/>
              <a:ea typeface="Poppins 2 Bold"/>
              <a:cs typeface="Poppins 2 Bold"/>
              <a:sym typeface="Poppins 2 Bold"/>
            </a:endParaRPr>
          </a:p>
          <a:p>
            <a:pPr algn="just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The full report is available on our website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260873" y="1940595"/>
            <a:ext cx="15766255" cy="7980026"/>
          </a:xfrm>
          <a:custGeom>
            <a:avLst/>
            <a:gdLst/>
            <a:ahLst/>
            <a:cxnLst/>
            <a:rect l="l" t="t" r="r" b="b"/>
            <a:pathLst>
              <a:path w="15766255" h="7980026">
                <a:moveTo>
                  <a:pt x="0" y="0"/>
                </a:moveTo>
                <a:lnTo>
                  <a:pt x="15766254" y="0"/>
                </a:lnTo>
                <a:lnTo>
                  <a:pt x="15766254" y="7980025"/>
                </a:lnTo>
                <a:lnTo>
                  <a:pt x="0" y="79800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760" b="-150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615525" y="329281"/>
            <a:ext cx="5551479" cy="93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What We Did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15525" y="1178277"/>
            <a:ext cx="8164792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We heard the experiences of 217 people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33161" y="2282247"/>
            <a:ext cx="15421678" cy="7859754"/>
          </a:xfrm>
          <a:custGeom>
            <a:avLst/>
            <a:gdLst/>
            <a:ahLst/>
            <a:cxnLst/>
            <a:rect l="l" t="t" r="r" b="b"/>
            <a:pathLst>
              <a:path w="15421678" h="7859754">
                <a:moveTo>
                  <a:pt x="0" y="0"/>
                </a:moveTo>
                <a:lnTo>
                  <a:pt x="15421678" y="0"/>
                </a:lnTo>
                <a:lnTo>
                  <a:pt x="15421678" y="7859754"/>
                </a:lnTo>
                <a:lnTo>
                  <a:pt x="0" y="78597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33" r="-24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261687" y="93979"/>
            <a:ext cx="10634662" cy="93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Where were people diagnosed?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1687" y="942975"/>
            <a:ext cx="17825050" cy="112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People were diagnosed through a range of pathways - 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where they were diagnosed impacted their post diagnosis support and experience.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485153" y="0"/>
            <a:ext cx="7802847" cy="6757266"/>
            <a:chOff x="0" y="0"/>
            <a:chExt cx="10403796" cy="9009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03840" cy="9009634"/>
            </a:xfrm>
            <a:custGeom>
              <a:avLst/>
              <a:gdLst/>
              <a:ahLst/>
              <a:cxnLst/>
              <a:rect l="l" t="t" r="r" b="b"/>
              <a:pathLst>
                <a:path w="10403840" h="9009634">
                  <a:moveTo>
                    <a:pt x="5201920" y="0"/>
                  </a:moveTo>
                  <a:lnTo>
                    <a:pt x="0" y="0"/>
                  </a:lnTo>
                  <a:lnTo>
                    <a:pt x="2600960" y="4504817"/>
                  </a:lnTo>
                  <a:lnTo>
                    <a:pt x="5201920" y="9009634"/>
                  </a:lnTo>
                  <a:lnTo>
                    <a:pt x="7802880" y="4504817"/>
                  </a:lnTo>
                  <a:lnTo>
                    <a:pt x="10403840" y="0"/>
                  </a:lnTo>
                  <a:close/>
                </a:path>
              </a:pathLst>
            </a:custGeom>
            <a:blipFill>
              <a:blip r:embed="rId4"/>
              <a:stretch>
                <a:fillRect l="-14989" r="-1498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725204"/>
            <a:ext cx="4141291" cy="93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Key Themes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3599" y="1726565"/>
            <a:ext cx="11206660" cy="674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endParaRPr/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Information and support after diagnosis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Age UK Herefordshire &amp; Worcestershire Dementia Wellbeing Service 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Care planning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Support from GPs and other Health Services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Support from Social Care Services 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Support in the community for People Living with Dementia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Young Onset Dementia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FFFFFF"/>
                </a:solidFill>
                <a:latin typeface="Poppins 2"/>
                <a:ea typeface="Poppins 2"/>
                <a:cs typeface="Poppins 2"/>
                <a:sym typeface="Poppins 2"/>
              </a:rPr>
              <a:t>Support For Carers</a:t>
            </a:r>
          </a:p>
          <a:p>
            <a:pPr algn="ctr">
              <a:lnSpc>
                <a:spcPts val="4480"/>
              </a:lnSpc>
            </a:pPr>
            <a:endParaRPr lang="en-US" sz="3200">
              <a:solidFill>
                <a:srgbClr val="FFFFFF"/>
              </a:solidFill>
              <a:latin typeface="Poppins 2"/>
              <a:ea typeface="Poppins 2"/>
              <a:cs typeface="Poppins 2"/>
              <a:sym typeface="Poppins 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F2633E1682864D85BD7F16D04A073A" ma:contentTypeVersion="18" ma:contentTypeDescription="Create a new document." ma:contentTypeScope="" ma:versionID="3d346a57d5ccc860c0be0805bd0493dd">
  <xsd:schema xmlns:xsd="http://www.w3.org/2001/XMLSchema" xmlns:xs="http://www.w3.org/2001/XMLSchema" xmlns:p="http://schemas.microsoft.com/office/2006/metadata/properties" xmlns:ns2="9d9021ab-480d-4949-a8d2-98a75815d6e5" xmlns:ns3="1490b4ae-ebd6-4c5f-8fa6-f62020c03ef1" targetNamespace="http://schemas.microsoft.com/office/2006/metadata/properties" ma:root="true" ma:fieldsID="aaa67baea53a65804ba1c9178e891ba6" ns2:_="" ns3:_="">
    <xsd:import namespace="9d9021ab-480d-4949-a8d2-98a75815d6e5"/>
    <xsd:import namespace="1490b4ae-ebd6-4c5f-8fa6-f62020c03ef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9021ab-480d-4949-a8d2-98a75815d6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01aa15c-42ef-4b23-a351-09a1c6a0ec86}" ma:internalName="TaxCatchAll" ma:showField="CatchAllData" ma:web="9d9021ab-480d-4949-a8d2-98a75815d6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90b4ae-ebd6-4c5f-8fa6-f62020c03e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a2c16cf-7dc2-48aa-8189-eec5c5d0f0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92193AD-98E3-4E86-A13B-00CE4F14FD78}">
  <ds:schemaRefs>
    <ds:schemaRef ds:uri="1490b4ae-ebd6-4c5f-8fa6-f62020c03ef1"/>
    <ds:schemaRef ds:uri="9d9021ab-480d-4949-a8d2-98a75815d6e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B83C6ED-884D-4B5A-9831-B1EF0C66AD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53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Adult ADHD – Herefordshire &amp; Worcestershire</vt:lpstr>
      <vt:lpstr>Attention-Deficit and Hyperactivity Disorder (ADHD)</vt:lpstr>
      <vt:lpstr>Local context</vt:lpstr>
      <vt:lpstr>PowerPoint Presentation</vt:lpstr>
      <vt:lpstr>Where are we now: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Healthwatch Worcestershire  PBM and Conference Slides Oct 2024 DRAFT</dc:title>
  <dc:creator>Victoria Walsh</dc:creator>
  <cp:revision>1</cp:revision>
  <dcterms:created xsi:type="dcterms:W3CDTF">2006-08-16T00:00:00Z</dcterms:created>
  <dcterms:modified xsi:type="dcterms:W3CDTF">2024-10-09T14:46:57Z</dcterms:modified>
  <dc:identifier>DAFnMlF3kPE</dc:identifier>
</cp:coreProperties>
</file>